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2"/>
  </p:notesMasterIdLst>
  <p:sldIdLst>
    <p:sldId id="370" r:id="rId2"/>
    <p:sldId id="371" r:id="rId3"/>
    <p:sldId id="256" r:id="rId4"/>
    <p:sldId id="327" r:id="rId5"/>
    <p:sldId id="258" r:id="rId6"/>
    <p:sldId id="259" r:id="rId7"/>
    <p:sldId id="285" r:id="rId8"/>
    <p:sldId id="260" r:id="rId9"/>
    <p:sldId id="261" r:id="rId10"/>
    <p:sldId id="279" r:id="rId11"/>
    <p:sldId id="337" r:id="rId12"/>
    <p:sldId id="339" r:id="rId13"/>
    <p:sldId id="320" r:id="rId14"/>
    <p:sldId id="368" r:id="rId15"/>
    <p:sldId id="351" r:id="rId16"/>
    <p:sldId id="321" r:id="rId17"/>
    <p:sldId id="352" r:id="rId18"/>
    <p:sldId id="354" r:id="rId19"/>
    <p:sldId id="317" r:id="rId20"/>
    <p:sldId id="263" r:id="rId21"/>
    <p:sldId id="358" r:id="rId22"/>
    <p:sldId id="353" r:id="rId23"/>
    <p:sldId id="360" r:id="rId24"/>
    <p:sldId id="361" r:id="rId25"/>
    <p:sldId id="362" r:id="rId26"/>
    <p:sldId id="363" r:id="rId27"/>
    <p:sldId id="309" r:id="rId28"/>
    <p:sldId id="329" r:id="rId29"/>
    <p:sldId id="330" r:id="rId30"/>
    <p:sldId id="331" r:id="rId31"/>
    <p:sldId id="333" r:id="rId32"/>
    <p:sldId id="332" r:id="rId33"/>
    <p:sldId id="365" r:id="rId34"/>
    <p:sldId id="346" r:id="rId35"/>
    <p:sldId id="347" r:id="rId36"/>
    <p:sldId id="348" r:id="rId37"/>
    <p:sldId id="349" r:id="rId38"/>
    <p:sldId id="350" r:id="rId39"/>
    <p:sldId id="356" r:id="rId40"/>
    <p:sldId id="357" r:id="rId41"/>
    <p:sldId id="366" r:id="rId42"/>
    <p:sldId id="367" r:id="rId43"/>
    <p:sldId id="315" r:id="rId44"/>
    <p:sldId id="323" r:id="rId45"/>
    <p:sldId id="275" r:id="rId46"/>
    <p:sldId id="334" r:id="rId47"/>
    <p:sldId id="266" r:id="rId48"/>
    <p:sldId id="336" r:id="rId49"/>
    <p:sldId id="369" r:id="rId50"/>
    <p:sldId id="328"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Elsie" panose="020B0604020202020204" charset="0"/>
      <p:regular r:id="rId57"/>
    </p:embeddedFont>
    <p:embeddedFont>
      <p:font typeface="Inter Medium" panose="020B0604020202020204" charset="0"/>
      <p:regular r:id="rId58"/>
      <p:bold r:id="rId59"/>
    </p:embeddedFont>
    <p:embeddedFont>
      <p:font typeface="Krub" panose="00000500000000000000" pitchFamily="2" charset="-34"/>
      <p:regular r:id="rId60"/>
      <p:bold r:id="rId61"/>
      <p:italic r:id="rId62"/>
      <p:boldItalic r:id="rId63"/>
    </p:embeddedFont>
    <p:embeddedFont>
      <p:font typeface="Segoe UI Historic" panose="020B0502040204020203" pitchFamily="3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AE515F-3374-4470-98C6-781E822CD3D1}">
  <a:tblStyle styleId="{AEAE515F-3374-4470-98C6-781E822CD3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e35c97c5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3e35c97c5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64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18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33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70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59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21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fba7148f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fba7148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708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97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55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8163b6dc8_0_29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8163b6dc8_0_29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7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20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59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e61cc86e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e61cc86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111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e61cc86e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e61cc86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96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954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05afc42a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105afc42a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28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f9e629ec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f9e629ec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37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e61cc86e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e61cc86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13e61cc86e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3e61cc86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3e35c97c58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3e35c97c5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e79a97c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e79a97c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498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64600" y="1438375"/>
            <a:ext cx="6214800" cy="2081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4700"/>
              <a:buNone/>
              <a:defRPr sz="4700">
                <a:solidFill>
                  <a:srgbClr val="191919"/>
                </a:solidFill>
              </a:defRPr>
            </a:lvl1pPr>
            <a:lvl2pPr lvl="1" algn="ctr">
              <a:spcBef>
                <a:spcPts val="0"/>
              </a:spcBef>
              <a:spcAft>
                <a:spcPts val="0"/>
              </a:spcAft>
              <a:buClr>
                <a:srgbClr val="191919"/>
              </a:buClr>
              <a:buSzPts val="4700"/>
              <a:buNone/>
              <a:defRPr sz="4700">
                <a:solidFill>
                  <a:srgbClr val="191919"/>
                </a:solidFill>
              </a:defRPr>
            </a:lvl2pPr>
            <a:lvl3pPr lvl="2" algn="ctr">
              <a:spcBef>
                <a:spcPts val="0"/>
              </a:spcBef>
              <a:spcAft>
                <a:spcPts val="0"/>
              </a:spcAft>
              <a:buClr>
                <a:srgbClr val="191919"/>
              </a:buClr>
              <a:buSzPts val="4700"/>
              <a:buNone/>
              <a:defRPr sz="4700">
                <a:solidFill>
                  <a:srgbClr val="191919"/>
                </a:solidFill>
              </a:defRPr>
            </a:lvl3pPr>
            <a:lvl4pPr lvl="3" algn="ctr">
              <a:spcBef>
                <a:spcPts val="0"/>
              </a:spcBef>
              <a:spcAft>
                <a:spcPts val="0"/>
              </a:spcAft>
              <a:buClr>
                <a:srgbClr val="191919"/>
              </a:buClr>
              <a:buSzPts val="4700"/>
              <a:buNone/>
              <a:defRPr sz="4700">
                <a:solidFill>
                  <a:srgbClr val="191919"/>
                </a:solidFill>
              </a:defRPr>
            </a:lvl4pPr>
            <a:lvl5pPr lvl="4" algn="ctr">
              <a:spcBef>
                <a:spcPts val="0"/>
              </a:spcBef>
              <a:spcAft>
                <a:spcPts val="0"/>
              </a:spcAft>
              <a:buClr>
                <a:srgbClr val="191919"/>
              </a:buClr>
              <a:buSzPts val="4700"/>
              <a:buNone/>
              <a:defRPr sz="4700">
                <a:solidFill>
                  <a:srgbClr val="191919"/>
                </a:solidFill>
              </a:defRPr>
            </a:lvl5pPr>
            <a:lvl6pPr lvl="5" algn="ctr">
              <a:spcBef>
                <a:spcPts val="0"/>
              </a:spcBef>
              <a:spcAft>
                <a:spcPts val="0"/>
              </a:spcAft>
              <a:buClr>
                <a:srgbClr val="191919"/>
              </a:buClr>
              <a:buSzPts val="4700"/>
              <a:buNone/>
              <a:defRPr sz="4700">
                <a:solidFill>
                  <a:srgbClr val="191919"/>
                </a:solidFill>
              </a:defRPr>
            </a:lvl6pPr>
            <a:lvl7pPr lvl="6" algn="ctr">
              <a:spcBef>
                <a:spcPts val="0"/>
              </a:spcBef>
              <a:spcAft>
                <a:spcPts val="0"/>
              </a:spcAft>
              <a:buClr>
                <a:srgbClr val="191919"/>
              </a:buClr>
              <a:buSzPts val="4700"/>
              <a:buNone/>
              <a:defRPr sz="4700">
                <a:solidFill>
                  <a:srgbClr val="191919"/>
                </a:solidFill>
              </a:defRPr>
            </a:lvl7pPr>
            <a:lvl8pPr lvl="7" algn="ctr">
              <a:spcBef>
                <a:spcPts val="0"/>
              </a:spcBef>
              <a:spcAft>
                <a:spcPts val="0"/>
              </a:spcAft>
              <a:buClr>
                <a:srgbClr val="191919"/>
              </a:buClr>
              <a:buSzPts val="4700"/>
              <a:buNone/>
              <a:defRPr sz="4700">
                <a:solidFill>
                  <a:srgbClr val="191919"/>
                </a:solidFill>
              </a:defRPr>
            </a:lvl8pPr>
            <a:lvl9pPr lvl="8" algn="ctr">
              <a:spcBef>
                <a:spcPts val="0"/>
              </a:spcBef>
              <a:spcAft>
                <a:spcPts val="0"/>
              </a:spcAft>
              <a:buClr>
                <a:srgbClr val="191919"/>
              </a:buClr>
              <a:buSzPts val="4700"/>
              <a:buNone/>
              <a:defRPr sz="4700">
                <a:solidFill>
                  <a:srgbClr val="191919"/>
                </a:solidFill>
              </a:defRPr>
            </a:lvl9pPr>
          </a:lstStyle>
          <a:p>
            <a:endParaRPr/>
          </a:p>
        </p:txBody>
      </p:sp>
      <p:sp>
        <p:nvSpPr>
          <p:cNvPr id="10" name="Google Shape;10;p2"/>
          <p:cNvSpPr txBox="1">
            <a:spLocks noGrp="1"/>
          </p:cNvSpPr>
          <p:nvPr>
            <p:ph type="subTitle" idx="1"/>
          </p:nvPr>
        </p:nvSpPr>
        <p:spPr>
          <a:xfrm>
            <a:off x="1669800" y="3479925"/>
            <a:ext cx="58044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pic>
        <p:nvPicPr>
          <p:cNvPr id="11" name="Google Shape;11;p2"/>
          <p:cNvPicPr preferRelativeResize="0"/>
          <p:nvPr/>
        </p:nvPicPr>
        <p:blipFill>
          <a:blip r:embed="rId2">
            <a:alphaModFix amt="92000"/>
          </a:blip>
          <a:stretch>
            <a:fillRect/>
          </a:stretch>
        </p:blipFill>
        <p:spPr>
          <a:xfrm>
            <a:off x="8037117" y="376777"/>
            <a:ext cx="3849986" cy="3763683"/>
          </a:xfrm>
          <a:prstGeom prst="rect">
            <a:avLst/>
          </a:prstGeom>
          <a:noFill/>
          <a:ln>
            <a:noFill/>
          </a:ln>
        </p:spPr>
      </p:pic>
      <p:pic>
        <p:nvPicPr>
          <p:cNvPr id="12" name="Google Shape;12;p2"/>
          <p:cNvPicPr preferRelativeResize="0"/>
          <p:nvPr/>
        </p:nvPicPr>
        <p:blipFill>
          <a:blip r:embed="rId3">
            <a:alphaModFix/>
          </a:blip>
          <a:stretch>
            <a:fillRect/>
          </a:stretch>
        </p:blipFill>
        <p:spPr>
          <a:xfrm rot="7445920">
            <a:off x="7464900" y="-1486562"/>
            <a:ext cx="2211464" cy="3763682"/>
          </a:xfrm>
          <a:prstGeom prst="rect">
            <a:avLst/>
          </a:prstGeom>
          <a:noFill/>
          <a:ln>
            <a:noFill/>
          </a:ln>
        </p:spPr>
      </p:pic>
      <p:pic>
        <p:nvPicPr>
          <p:cNvPr id="13" name="Google Shape;13;p2"/>
          <p:cNvPicPr preferRelativeResize="0"/>
          <p:nvPr/>
        </p:nvPicPr>
        <p:blipFill>
          <a:blip r:embed="rId4">
            <a:alphaModFix amt="93000"/>
          </a:blip>
          <a:stretch>
            <a:fillRect/>
          </a:stretch>
        </p:blipFill>
        <p:spPr>
          <a:xfrm rot="9503870">
            <a:off x="-1574261" y="-1138972"/>
            <a:ext cx="3137871" cy="2374619"/>
          </a:xfrm>
          <a:prstGeom prst="rect">
            <a:avLst/>
          </a:prstGeom>
          <a:noFill/>
          <a:ln>
            <a:noFill/>
          </a:ln>
        </p:spPr>
      </p:pic>
      <p:pic>
        <p:nvPicPr>
          <p:cNvPr id="14" name="Google Shape;14;p2"/>
          <p:cNvPicPr preferRelativeResize="0"/>
          <p:nvPr/>
        </p:nvPicPr>
        <p:blipFill>
          <a:blip r:embed="rId5">
            <a:alphaModFix/>
          </a:blip>
          <a:stretch>
            <a:fillRect/>
          </a:stretch>
        </p:blipFill>
        <p:spPr>
          <a:xfrm>
            <a:off x="-1355550" y="2890975"/>
            <a:ext cx="3475999" cy="3549201"/>
          </a:xfrm>
          <a:prstGeom prst="rect">
            <a:avLst/>
          </a:prstGeom>
          <a:noFill/>
          <a:ln>
            <a:noFill/>
          </a:ln>
        </p:spPr>
      </p:pic>
      <p:pic>
        <p:nvPicPr>
          <p:cNvPr id="15" name="Google Shape;15;p2"/>
          <p:cNvPicPr preferRelativeResize="0"/>
          <p:nvPr/>
        </p:nvPicPr>
        <p:blipFill>
          <a:blip r:embed="rId6">
            <a:alphaModFix/>
          </a:blip>
          <a:stretch>
            <a:fillRect/>
          </a:stretch>
        </p:blipFill>
        <p:spPr>
          <a:xfrm>
            <a:off x="7173749" y="4119224"/>
            <a:ext cx="3042075" cy="2952025"/>
          </a:xfrm>
          <a:prstGeom prst="rect">
            <a:avLst/>
          </a:prstGeom>
          <a:noFill/>
          <a:ln>
            <a:noFill/>
          </a:ln>
        </p:spPr>
      </p:pic>
      <p:grpSp>
        <p:nvGrpSpPr>
          <p:cNvPr id="16" name="Google Shape;16;p2"/>
          <p:cNvGrpSpPr/>
          <p:nvPr/>
        </p:nvGrpSpPr>
        <p:grpSpPr>
          <a:xfrm rot="-1168160">
            <a:off x="7804177" y="-902655"/>
            <a:ext cx="2371711" cy="2252437"/>
            <a:chOff x="21556638" y="3378600"/>
            <a:chExt cx="1917750" cy="1863875"/>
          </a:xfrm>
        </p:grpSpPr>
        <p:sp>
          <p:nvSpPr>
            <p:cNvPr id="17" name="Google Shape;17;p2"/>
            <p:cNvSpPr/>
            <p:nvPr/>
          </p:nvSpPr>
          <p:spPr>
            <a:xfrm rot="-5400000">
              <a:off x="21765488" y="3533575"/>
              <a:ext cx="1544075" cy="1873725"/>
            </a:xfrm>
            <a:custGeom>
              <a:avLst/>
              <a:gdLst/>
              <a:ahLst/>
              <a:cxnLst/>
              <a:rect l="l" t="t" r="r" b="b"/>
              <a:pathLst>
                <a:path w="61763" h="74949" fill="none" extrusionOk="0">
                  <a:moveTo>
                    <a:pt x="0" y="74949"/>
                  </a:moveTo>
                  <a:cubicBezTo>
                    <a:pt x="1252" y="54508"/>
                    <a:pt x="6211" y="36965"/>
                    <a:pt x="15504" y="23732"/>
                  </a:cubicBezTo>
                  <a:cubicBezTo>
                    <a:pt x="24798" y="10522"/>
                    <a:pt x="47301" y="1020"/>
                    <a:pt x="61762"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21400500" y="3534738"/>
              <a:ext cx="1863875" cy="1551600"/>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1006197" y="2528167"/>
            <a:ext cx="4124011" cy="4274827"/>
            <a:chOff x="-1006197" y="2528167"/>
            <a:chExt cx="4124011" cy="4274827"/>
          </a:xfrm>
        </p:grpSpPr>
        <p:sp>
          <p:nvSpPr>
            <p:cNvPr id="20" name="Google Shape;20;p2"/>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179296" y="-1575346"/>
            <a:ext cx="6773190" cy="3032401"/>
            <a:chOff x="-2179296" y="-1575346"/>
            <a:chExt cx="6773190" cy="3032401"/>
          </a:xfrm>
        </p:grpSpPr>
        <p:sp>
          <p:nvSpPr>
            <p:cNvPr id="23" name="Google Shape;23;p2"/>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7">
            <a:alphaModFix amt="80000"/>
          </a:blip>
          <a:stretch>
            <a:fillRect/>
          </a:stretch>
        </p:blipFill>
        <p:spPr>
          <a:xfrm rot="2700000" flipH="1">
            <a:off x="3483236" y="4593288"/>
            <a:ext cx="2704278" cy="2153661"/>
          </a:xfrm>
          <a:prstGeom prst="rect">
            <a:avLst/>
          </a:prstGeom>
          <a:noFill/>
          <a:ln>
            <a:noFill/>
          </a:ln>
        </p:spPr>
      </p:pic>
      <p:sp>
        <p:nvSpPr>
          <p:cNvPr id="26" name="Google Shape;26;p2"/>
          <p:cNvSpPr txBox="1">
            <a:spLocks noGrp="1"/>
          </p:cNvSpPr>
          <p:nvPr>
            <p:ph type="subTitle" idx="2"/>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3"/>
        <p:cNvGrpSpPr/>
        <p:nvPr/>
      </p:nvGrpSpPr>
      <p:grpSpPr>
        <a:xfrm>
          <a:off x="0" y="0"/>
          <a:ext cx="0" cy="0"/>
          <a:chOff x="0" y="0"/>
          <a:chExt cx="0" cy="0"/>
        </a:xfrm>
      </p:grpSpPr>
      <p:pic>
        <p:nvPicPr>
          <p:cNvPr id="414" name="Google Shape;414;p26"/>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415" name="Google Shape;415;p26"/>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416" name="Google Shape;416;p26"/>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417" name="Google Shape;417;p26"/>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418" name="Google Shape;418;p26"/>
          <p:cNvGrpSpPr/>
          <p:nvPr/>
        </p:nvGrpSpPr>
        <p:grpSpPr>
          <a:xfrm>
            <a:off x="-2749871" y="-1517721"/>
            <a:ext cx="6773190" cy="3032401"/>
            <a:chOff x="-2179296" y="-1575346"/>
            <a:chExt cx="6773190" cy="3032401"/>
          </a:xfrm>
        </p:grpSpPr>
        <p:sp>
          <p:nvSpPr>
            <p:cNvPr id="419" name="Google Shape;419;p26"/>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26"/>
          <p:cNvGrpSpPr/>
          <p:nvPr/>
        </p:nvGrpSpPr>
        <p:grpSpPr>
          <a:xfrm>
            <a:off x="6846656" y="2698376"/>
            <a:ext cx="5058152" cy="4729956"/>
            <a:chOff x="6846656" y="2698376"/>
            <a:chExt cx="5058152" cy="4729956"/>
          </a:xfrm>
        </p:grpSpPr>
        <p:sp>
          <p:nvSpPr>
            <p:cNvPr id="422" name="Google Shape;422;p26"/>
            <p:cNvSpPr/>
            <p:nvPr/>
          </p:nvSpPr>
          <p:spPr>
            <a:xfrm rot="4006946">
              <a:off x="7580383" y="3057358"/>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rot="4006946">
              <a:off x="7928423" y="3335156"/>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6"/>
          <p:cNvGrpSpPr/>
          <p:nvPr/>
        </p:nvGrpSpPr>
        <p:grpSpPr>
          <a:xfrm>
            <a:off x="-2703695" y="4356813"/>
            <a:ext cx="6189648" cy="1564346"/>
            <a:chOff x="-2703695" y="4356813"/>
            <a:chExt cx="6189648" cy="1564346"/>
          </a:xfrm>
        </p:grpSpPr>
        <p:sp>
          <p:nvSpPr>
            <p:cNvPr id="425" name="Google Shape;425;p26"/>
            <p:cNvSpPr/>
            <p:nvPr/>
          </p:nvSpPr>
          <p:spPr>
            <a:xfrm>
              <a:off x="-2703695" y="4356813"/>
              <a:ext cx="6189648" cy="1281164"/>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75496" flipH="1">
              <a:off x="-2401513" y="4639324"/>
              <a:ext cx="5585287" cy="1140076"/>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7"/>
        <p:cNvGrpSpPr/>
        <p:nvPr/>
      </p:nvGrpSpPr>
      <p:grpSpPr>
        <a:xfrm>
          <a:off x="0" y="0"/>
          <a:ext cx="0" cy="0"/>
          <a:chOff x="0" y="0"/>
          <a:chExt cx="0" cy="0"/>
        </a:xfrm>
      </p:grpSpPr>
      <p:pic>
        <p:nvPicPr>
          <p:cNvPr id="428" name="Google Shape;428;p27"/>
          <p:cNvPicPr preferRelativeResize="0"/>
          <p:nvPr/>
        </p:nvPicPr>
        <p:blipFill>
          <a:blip r:embed="rId2">
            <a:alphaModFix/>
          </a:blip>
          <a:stretch>
            <a:fillRect/>
          </a:stretch>
        </p:blipFill>
        <p:spPr>
          <a:xfrm rot="-5400000">
            <a:off x="6943252" y="3490409"/>
            <a:ext cx="2438141" cy="4149461"/>
          </a:xfrm>
          <a:prstGeom prst="rect">
            <a:avLst/>
          </a:prstGeom>
          <a:noFill/>
          <a:ln>
            <a:noFill/>
          </a:ln>
        </p:spPr>
      </p:pic>
      <p:pic>
        <p:nvPicPr>
          <p:cNvPr id="429" name="Google Shape;429;p27"/>
          <p:cNvPicPr preferRelativeResize="0"/>
          <p:nvPr/>
        </p:nvPicPr>
        <p:blipFill>
          <a:blip r:embed="rId3">
            <a:alphaModFix/>
          </a:blip>
          <a:stretch>
            <a:fillRect/>
          </a:stretch>
        </p:blipFill>
        <p:spPr>
          <a:xfrm rot="10800000" flipH="1">
            <a:off x="-393994" y="-2351825"/>
            <a:ext cx="3027059" cy="3090826"/>
          </a:xfrm>
          <a:prstGeom prst="rect">
            <a:avLst/>
          </a:prstGeom>
          <a:noFill/>
          <a:ln>
            <a:noFill/>
          </a:ln>
        </p:spPr>
      </p:pic>
      <p:pic>
        <p:nvPicPr>
          <p:cNvPr id="430" name="Google Shape;430;p27"/>
          <p:cNvPicPr preferRelativeResize="0"/>
          <p:nvPr/>
        </p:nvPicPr>
        <p:blipFill>
          <a:blip r:embed="rId4">
            <a:alphaModFix amt="80000"/>
          </a:blip>
          <a:stretch>
            <a:fillRect/>
          </a:stretch>
        </p:blipFill>
        <p:spPr>
          <a:xfrm rot="10800000">
            <a:off x="-866187" y="-1980301"/>
            <a:ext cx="1856866" cy="3583850"/>
          </a:xfrm>
          <a:prstGeom prst="rect">
            <a:avLst/>
          </a:prstGeom>
          <a:noFill/>
          <a:ln>
            <a:noFill/>
          </a:ln>
        </p:spPr>
      </p:pic>
      <p:pic>
        <p:nvPicPr>
          <p:cNvPr id="431" name="Google Shape;431;p27"/>
          <p:cNvPicPr preferRelativeResize="0"/>
          <p:nvPr/>
        </p:nvPicPr>
        <p:blipFill>
          <a:blip r:embed="rId5">
            <a:alphaModFix amt="90000"/>
          </a:blip>
          <a:stretch>
            <a:fillRect/>
          </a:stretch>
        </p:blipFill>
        <p:spPr>
          <a:xfrm>
            <a:off x="7684055" y="-1229038"/>
            <a:ext cx="2725187" cy="2557909"/>
          </a:xfrm>
          <a:prstGeom prst="rect">
            <a:avLst/>
          </a:prstGeom>
          <a:noFill/>
          <a:ln>
            <a:noFill/>
          </a:ln>
        </p:spPr>
      </p:pic>
      <p:pic>
        <p:nvPicPr>
          <p:cNvPr id="432" name="Google Shape;432;p27"/>
          <p:cNvPicPr preferRelativeResize="0"/>
          <p:nvPr/>
        </p:nvPicPr>
        <p:blipFill>
          <a:blip r:embed="rId6">
            <a:alphaModFix amt="93000"/>
          </a:blip>
          <a:stretch>
            <a:fillRect/>
          </a:stretch>
        </p:blipFill>
        <p:spPr>
          <a:xfrm rot="-246251">
            <a:off x="-1387786" y="4049553"/>
            <a:ext cx="3137871" cy="2374618"/>
          </a:xfrm>
          <a:prstGeom prst="rect">
            <a:avLst/>
          </a:prstGeom>
          <a:noFill/>
          <a:ln>
            <a:noFill/>
          </a:ln>
        </p:spPr>
      </p:pic>
      <p:grpSp>
        <p:nvGrpSpPr>
          <p:cNvPr id="433" name="Google Shape;433;p27"/>
          <p:cNvGrpSpPr/>
          <p:nvPr/>
        </p:nvGrpSpPr>
        <p:grpSpPr>
          <a:xfrm rot="2040007">
            <a:off x="-37139" y="-1341952"/>
            <a:ext cx="1218670" cy="3753901"/>
            <a:chOff x="-830963" y="1417312"/>
            <a:chExt cx="1441053" cy="4438911"/>
          </a:xfrm>
        </p:grpSpPr>
        <p:sp>
          <p:nvSpPr>
            <p:cNvPr id="434" name="Google Shape;434;p27"/>
            <p:cNvSpPr/>
            <p:nvPr/>
          </p:nvSpPr>
          <p:spPr>
            <a:xfrm rot="5724628">
              <a:off x="-2326809" y="3243487"/>
              <a:ext cx="4276002" cy="885068"/>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rot="5724676">
              <a:off x="-1601510" y="2799093"/>
              <a:ext cx="3408976" cy="695845"/>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3986540" y="3208571"/>
            <a:ext cx="5394910" cy="4463236"/>
            <a:chOff x="3986540" y="3208571"/>
            <a:chExt cx="5394910" cy="4463236"/>
          </a:xfrm>
        </p:grpSpPr>
        <p:sp>
          <p:nvSpPr>
            <p:cNvPr id="437" name="Google Shape;437;p27"/>
            <p:cNvSpPr/>
            <p:nvPr/>
          </p:nvSpPr>
          <p:spPr>
            <a:xfrm rot="2543056">
              <a:off x="4505584" y="3998957"/>
              <a:ext cx="3462590" cy="2882465"/>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rot="-282185">
              <a:off x="5076259" y="4702783"/>
              <a:ext cx="4276105" cy="885089"/>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717550" y="3065869"/>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2"/>
          <p:cNvSpPr txBox="1">
            <a:spLocks noGrp="1"/>
          </p:cNvSpPr>
          <p:nvPr>
            <p:ph type="subTitle" idx="1"/>
          </p:nvPr>
        </p:nvSpPr>
        <p:spPr>
          <a:xfrm>
            <a:off x="717550" y="3593569"/>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2"/>
          <p:cNvSpPr txBox="1">
            <a:spLocks noGrp="1"/>
          </p:cNvSpPr>
          <p:nvPr>
            <p:ph type="title" idx="2"/>
          </p:nvPr>
        </p:nvSpPr>
        <p:spPr>
          <a:xfrm>
            <a:off x="3406250" y="3065869"/>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22"/>
          <p:cNvSpPr txBox="1">
            <a:spLocks noGrp="1"/>
          </p:cNvSpPr>
          <p:nvPr>
            <p:ph type="subTitle" idx="3"/>
          </p:nvPr>
        </p:nvSpPr>
        <p:spPr>
          <a:xfrm>
            <a:off x="3406250" y="3593569"/>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2"/>
          <p:cNvSpPr txBox="1">
            <a:spLocks noGrp="1"/>
          </p:cNvSpPr>
          <p:nvPr>
            <p:ph type="title" idx="4"/>
          </p:nvPr>
        </p:nvSpPr>
        <p:spPr>
          <a:xfrm>
            <a:off x="6090050" y="3065869"/>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2"/>
          <p:cNvSpPr txBox="1">
            <a:spLocks noGrp="1"/>
          </p:cNvSpPr>
          <p:nvPr>
            <p:ph type="subTitle" idx="5"/>
          </p:nvPr>
        </p:nvSpPr>
        <p:spPr>
          <a:xfrm>
            <a:off x="6090050" y="3593569"/>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2"/>
          <p:cNvSpPr txBox="1">
            <a:spLocks noGrp="1"/>
          </p:cNvSpPr>
          <p:nvPr>
            <p:ph type="title" idx="6"/>
          </p:nvPr>
        </p:nvSpPr>
        <p:spPr>
          <a:xfrm>
            <a:off x="720000" y="445025"/>
            <a:ext cx="7704000" cy="572700"/>
          </a:xfrm>
          <a:prstGeom prst="rect">
            <a:avLst/>
          </a:prstGeom>
          <a:effectLst>
            <a:outerShdw blurRad="142875" dist="47625" dir="4620000" algn="bl" rotWithShape="0">
              <a:schemeClr val="lt2">
                <a:alpha val="6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22"/>
          <p:cNvSpPr/>
          <p:nvPr/>
        </p:nvSpPr>
        <p:spPr>
          <a:xfrm>
            <a:off x="178500" y="188100"/>
            <a:ext cx="8787000" cy="4767300"/>
          </a:xfrm>
          <a:prstGeom prst="roundRect">
            <a:avLst>
              <a:gd name="adj" fmla="val 8409"/>
            </a:avLst>
          </a:prstGeom>
          <a:noFill/>
          <a:ln w="28575" cap="flat" cmpd="sng">
            <a:solidFill>
              <a:schemeClr val="lt2"/>
            </a:solidFill>
            <a:prstDash val="solid"/>
            <a:round/>
            <a:headEnd type="none" w="sm" len="sm"/>
            <a:tailEnd type="none" w="sm" len="sm"/>
          </a:ln>
          <a:effectLst>
            <a:outerShdw blurRad="2143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30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3268075" y="1884025"/>
            <a:ext cx="43602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6000"/>
              <a:buNone/>
              <a:defRPr sz="6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29" name="Google Shape;29;p3"/>
          <p:cNvSpPr txBox="1">
            <a:spLocks noGrp="1"/>
          </p:cNvSpPr>
          <p:nvPr>
            <p:ph type="title" idx="2" hasCustomPrompt="1"/>
          </p:nvPr>
        </p:nvSpPr>
        <p:spPr>
          <a:xfrm>
            <a:off x="2007600" y="2205475"/>
            <a:ext cx="110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3268075" y="2917500"/>
            <a:ext cx="4134000" cy="3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31" name="Google Shape;31;p3"/>
          <p:cNvSpPr txBox="1">
            <a:spLocks noGrp="1"/>
          </p:cNvSpPr>
          <p:nvPr>
            <p:ph type="subTitle" idx="3"/>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pic>
        <p:nvPicPr>
          <p:cNvPr id="32" name="Google Shape;32;p3"/>
          <p:cNvPicPr preferRelativeResize="0"/>
          <p:nvPr/>
        </p:nvPicPr>
        <p:blipFill>
          <a:blip r:embed="rId2">
            <a:alphaModFix/>
          </a:blip>
          <a:stretch>
            <a:fillRect/>
          </a:stretch>
        </p:blipFill>
        <p:spPr>
          <a:xfrm>
            <a:off x="-2142773" y="-2165234"/>
            <a:ext cx="4244610" cy="4149461"/>
          </a:xfrm>
          <a:prstGeom prst="rect">
            <a:avLst/>
          </a:prstGeom>
          <a:noFill/>
          <a:ln>
            <a:noFill/>
          </a:ln>
        </p:spPr>
      </p:pic>
      <p:pic>
        <p:nvPicPr>
          <p:cNvPr id="33" name="Google Shape;33;p3"/>
          <p:cNvPicPr preferRelativeResize="0"/>
          <p:nvPr/>
        </p:nvPicPr>
        <p:blipFill>
          <a:blip r:embed="rId3">
            <a:alphaModFix amt="85000"/>
          </a:blip>
          <a:stretch>
            <a:fillRect/>
          </a:stretch>
        </p:blipFill>
        <p:spPr>
          <a:xfrm rot="-10290020">
            <a:off x="8246617" y="2180139"/>
            <a:ext cx="2149923" cy="4149461"/>
          </a:xfrm>
          <a:prstGeom prst="rect">
            <a:avLst/>
          </a:prstGeom>
          <a:noFill/>
          <a:ln>
            <a:noFill/>
          </a:ln>
        </p:spPr>
      </p:pic>
      <p:pic>
        <p:nvPicPr>
          <p:cNvPr id="34" name="Google Shape;34;p3"/>
          <p:cNvPicPr preferRelativeResize="0"/>
          <p:nvPr/>
        </p:nvPicPr>
        <p:blipFill>
          <a:blip r:embed="rId4">
            <a:alphaModFix/>
          </a:blip>
          <a:stretch>
            <a:fillRect/>
          </a:stretch>
        </p:blipFill>
        <p:spPr>
          <a:xfrm rot="5400000" flipH="1">
            <a:off x="6591102" y="3057484"/>
            <a:ext cx="2438141" cy="4149461"/>
          </a:xfrm>
          <a:prstGeom prst="rect">
            <a:avLst/>
          </a:prstGeom>
          <a:noFill/>
          <a:ln>
            <a:noFill/>
          </a:ln>
        </p:spPr>
      </p:pic>
      <p:pic>
        <p:nvPicPr>
          <p:cNvPr id="35" name="Google Shape;35;p3"/>
          <p:cNvPicPr preferRelativeResize="0"/>
          <p:nvPr/>
        </p:nvPicPr>
        <p:blipFill>
          <a:blip r:embed="rId5">
            <a:alphaModFix amt="93000"/>
          </a:blip>
          <a:stretch>
            <a:fillRect/>
          </a:stretch>
        </p:blipFill>
        <p:spPr>
          <a:xfrm rot="899978">
            <a:off x="-1129986" y="3944902"/>
            <a:ext cx="3137871" cy="2374619"/>
          </a:xfrm>
          <a:prstGeom prst="rect">
            <a:avLst/>
          </a:prstGeom>
          <a:noFill/>
          <a:ln>
            <a:noFill/>
          </a:ln>
        </p:spPr>
      </p:pic>
      <p:grpSp>
        <p:nvGrpSpPr>
          <p:cNvPr id="36" name="Google Shape;36;p3"/>
          <p:cNvGrpSpPr/>
          <p:nvPr/>
        </p:nvGrpSpPr>
        <p:grpSpPr>
          <a:xfrm rot="-9843748">
            <a:off x="-1856614" y="3615954"/>
            <a:ext cx="6773460" cy="3032522"/>
            <a:chOff x="-2179296" y="-1575346"/>
            <a:chExt cx="6773190" cy="3032401"/>
          </a:xfrm>
        </p:grpSpPr>
        <p:sp>
          <p:nvSpPr>
            <p:cNvPr id="37" name="Google Shape;37;p3"/>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Google Shape;39;p3"/>
          <p:cNvPicPr preferRelativeResize="0"/>
          <p:nvPr/>
        </p:nvPicPr>
        <p:blipFill>
          <a:blip r:embed="rId6">
            <a:alphaModFix amt="80000"/>
          </a:blip>
          <a:stretch>
            <a:fillRect/>
          </a:stretch>
        </p:blipFill>
        <p:spPr>
          <a:xfrm rot="10254490" flipH="1">
            <a:off x="6804111" y="-945649"/>
            <a:ext cx="2704279" cy="2153661"/>
          </a:xfrm>
          <a:prstGeom prst="rect">
            <a:avLst/>
          </a:prstGeom>
          <a:noFill/>
          <a:ln>
            <a:noFill/>
          </a:ln>
        </p:spPr>
      </p:pic>
      <p:grpSp>
        <p:nvGrpSpPr>
          <p:cNvPr id="40" name="Google Shape;40;p3"/>
          <p:cNvGrpSpPr/>
          <p:nvPr/>
        </p:nvGrpSpPr>
        <p:grpSpPr>
          <a:xfrm>
            <a:off x="-1779286" y="-2808752"/>
            <a:ext cx="5868117" cy="5436508"/>
            <a:chOff x="-1779286" y="-2808752"/>
            <a:chExt cx="5868117" cy="5436508"/>
          </a:xfrm>
        </p:grpSpPr>
        <p:sp>
          <p:nvSpPr>
            <p:cNvPr id="41" name="Google Shape;41;p3"/>
            <p:cNvSpPr/>
            <p:nvPr/>
          </p:nvSpPr>
          <p:spPr>
            <a:xfrm rot="1412825">
              <a:off x="-1168388" y="-1675646"/>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7941910">
              <a:off x="-1564624" y="-731066"/>
              <a:ext cx="6189506" cy="1281135"/>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3"/>
          <p:cNvSpPr/>
          <p:nvPr/>
        </p:nvSpPr>
        <p:spPr>
          <a:xfrm rot="-755884">
            <a:off x="7247051" y="4194931"/>
            <a:ext cx="4925101" cy="1005318"/>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9830479">
            <a:off x="5911255" y="-1455215"/>
            <a:ext cx="4124034" cy="4274851"/>
            <a:chOff x="-1006197" y="2528167"/>
            <a:chExt cx="4124011" cy="4274827"/>
          </a:xfrm>
        </p:grpSpPr>
        <p:sp>
          <p:nvSpPr>
            <p:cNvPr id="45" name="Google Shape;45;p3"/>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pic>
        <p:nvPicPr>
          <p:cNvPr id="88" name="Google Shape;88;p7"/>
          <p:cNvPicPr preferRelativeResize="0"/>
          <p:nvPr/>
        </p:nvPicPr>
        <p:blipFill>
          <a:blip r:embed="rId2">
            <a:alphaModFix/>
          </a:blip>
          <a:stretch>
            <a:fillRect/>
          </a:stretch>
        </p:blipFill>
        <p:spPr>
          <a:xfrm>
            <a:off x="1747690" y="4256129"/>
            <a:ext cx="4244610" cy="4149461"/>
          </a:xfrm>
          <a:prstGeom prst="rect">
            <a:avLst/>
          </a:prstGeom>
          <a:noFill/>
          <a:ln>
            <a:noFill/>
          </a:ln>
        </p:spPr>
      </p:pic>
      <p:pic>
        <p:nvPicPr>
          <p:cNvPr id="89" name="Google Shape;89;p7"/>
          <p:cNvPicPr preferRelativeResize="0"/>
          <p:nvPr/>
        </p:nvPicPr>
        <p:blipFill>
          <a:blip r:embed="rId3">
            <a:alphaModFix/>
          </a:blip>
          <a:stretch>
            <a:fillRect/>
          </a:stretch>
        </p:blipFill>
        <p:spPr>
          <a:xfrm>
            <a:off x="-1121423" y="-2383504"/>
            <a:ext cx="2438141" cy="4149461"/>
          </a:xfrm>
          <a:prstGeom prst="rect">
            <a:avLst/>
          </a:prstGeom>
          <a:noFill/>
          <a:ln>
            <a:noFill/>
          </a:ln>
        </p:spPr>
      </p:pic>
      <p:grpSp>
        <p:nvGrpSpPr>
          <p:cNvPr id="90" name="Google Shape;90;p7"/>
          <p:cNvGrpSpPr/>
          <p:nvPr/>
        </p:nvGrpSpPr>
        <p:grpSpPr>
          <a:xfrm>
            <a:off x="-2204585" y="2471080"/>
            <a:ext cx="4124011" cy="4274827"/>
            <a:chOff x="-1006197" y="2528167"/>
            <a:chExt cx="4124011" cy="4274827"/>
          </a:xfrm>
        </p:grpSpPr>
        <p:sp>
          <p:nvSpPr>
            <p:cNvPr id="91" name="Google Shape;91;p7"/>
            <p:cNvSpPr/>
            <p:nvPr/>
          </p:nvSpPr>
          <p:spPr>
            <a:xfrm rot="3599952">
              <a:off x="-582431" y="3237252"/>
              <a:ext cx="3230477" cy="2843740"/>
            </a:xfrm>
            <a:custGeom>
              <a:avLst/>
              <a:gdLst/>
              <a:ahLst/>
              <a:cxnLst/>
              <a:rect l="l" t="t" r="r" b="b"/>
              <a:pathLst>
                <a:path w="91960" h="80951" fill="none" extrusionOk="0">
                  <a:moveTo>
                    <a:pt x="0" y="80951"/>
                  </a:moveTo>
                  <a:cubicBezTo>
                    <a:pt x="5748" y="77405"/>
                    <a:pt x="13488" y="72561"/>
                    <a:pt x="22990" y="57567"/>
                  </a:cubicBezTo>
                  <a:cubicBezTo>
                    <a:pt x="32492" y="42550"/>
                    <a:pt x="37706" y="26721"/>
                    <a:pt x="52446" y="16107"/>
                  </a:cubicBezTo>
                  <a:cubicBezTo>
                    <a:pt x="67185" y="5516"/>
                    <a:pt x="91959" y="0"/>
                    <a:pt x="91959"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3599952">
              <a:off x="-584296" y="3289291"/>
              <a:ext cx="3346931" cy="2752580"/>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7"/>
          <p:cNvGrpSpPr/>
          <p:nvPr/>
        </p:nvGrpSpPr>
        <p:grpSpPr>
          <a:xfrm>
            <a:off x="-1121421" y="-1824971"/>
            <a:ext cx="6773190" cy="3032401"/>
            <a:chOff x="-2179296" y="-1575346"/>
            <a:chExt cx="6773190" cy="3032401"/>
          </a:xfrm>
        </p:grpSpPr>
        <p:sp>
          <p:nvSpPr>
            <p:cNvPr id="94" name="Google Shape;94;p7"/>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7"/>
          <p:cNvGrpSpPr/>
          <p:nvPr/>
        </p:nvGrpSpPr>
        <p:grpSpPr>
          <a:xfrm>
            <a:off x="5667539" y="3798001"/>
            <a:ext cx="4599325" cy="4494817"/>
            <a:chOff x="5667539" y="3798001"/>
            <a:chExt cx="4599325" cy="4494817"/>
          </a:xfrm>
        </p:grpSpPr>
        <p:sp>
          <p:nvSpPr>
            <p:cNvPr id="97" name="Google Shape;97;p7"/>
            <p:cNvSpPr/>
            <p:nvPr/>
          </p:nvSpPr>
          <p:spPr>
            <a:xfrm rot="6406817">
              <a:off x="6389933" y="4334470"/>
              <a:ext cx="3242596" cy="3734123"/>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6406817">
              <a:off x="6301873" y="4022226"/>
              <a:ext cx="3242596" cy="3734123"/>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p:nvPr>
        </p:nvSpPr>
        <p:spPr>
          <a:xfrm>
            <a:off x="867025" y="1238400"/>
            <a:ext cx="3525900" cy="15585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500"/>
              <a:buNone/>
              <a:defRPr/>
            </a:lvl1pPr>
            <a:lvl2pPr lvl="1" rtl="0">
              <a:lnSpc>
                <a:spcPct val="85000"/>
              </a:lnSpc>
              <a:spcBef>
                <a:spcPts val="0"/>
              </a:spcBef>
              <a:spcAft>
                <a:spcPts val="0"/>
              </a:spcAft>
              <a:buSzPts val="3500"/>
              <a:buNone/>
              <a:defRPr/>
            </a:lvl2pPr>
            <a:lvl3pPr lvl="2" rtl="0">
              <a:lnSpc>
                <a:spcPct val="85000"/>
              </a:lnSpc>
              <a:spcBef>
                <a:spcPts val="0"/>
              </a:spcBef>
              <a:spcAft>
                <a:spcPts val="0"/>
              </a:spcAft>
              <a:buSzPts val="3500"/>
              <a:buNone/>
              <a:defRPr/>
            </a:lvl3pPr>
            <a:lvl4pPr lvl="3" rtl="0">
              <a:lnSpc>
                <a:spcPct val="85000"/>
              </a:lnSpc>
              <a:spcBef>
                <a:spcPts val="0"/>
              </a:spcBef>
              <a:spcAft>
                <a:spcPts val="0"/>
              </a:spcAft>
              <a:buSzPts val="3500"/>
              <a:buNone/>
              <a:defRPr/>
            </a:lvl4pPr>
            <a:lvl5pPr lvl="4" rtl="0">
              <a:lnSpc>
                <a:spcPct val="85000"/>
              </a:lnSpc>
              <a:spcBef>
                <a:spcPts val="0"/>
              </a:spcBef>
              <a:spcAft>
                <a:spcPts val="0"/>
              </a:spcAft>
              <a:buSzPts val="3500"/>
              <a:buNone/>
              <a:defRPr/>
            </a:lvl5pPr>
            <a:lvl6pPr lvl="5" rtl="0">
              <a:lnSpc>
                <a:spcPct val="85000"/>
              </a:lnSpc>
              <a:spcBef>
                <a:spcPts val="0"/>
              </a:spcBef>
              <a:spcAft>
                <a:spcPts val="0"/>
              </a:spcAft>
              <a:buSzPts val="3500"/>
              <a:buNone/>
              <a:defRPr/>
            </a:lvl6pPr>
            <a:lvl7pPr lvl="6" rtl="0">
              <a:lnSpc>
                <a:spcPct val="85000"/>
              </a:lnSpc>
              <a:spcBef>
                <a:spcPts val="0"/>
              </a:spcBef>
              <a:spcAft>
                <a:spcPts val="0"/>
              </a:spcAft>
              <a:buSzPts val="3500"/>
              <a:buNone/>
              <a:defRPr/>
            </a:lvl7pPr>
            <a:lvl8pPr lvl="7" rtl="0">
              <a:lnSpc>
                <a:spcPct val="85000"/>
              </a:lnSpc>
              <a:spcBef>
                <a:spcPts val="0"/>
              </a:spcBef>
              <a:spcAft>
                <a:spcPts val="0"/>
              </a:spcAft>
              <a:buSzPts val="3500"/>
              <a:buNone/>
              <a:defRPr/>
            </a:lvl8pPr>
            <a:lvl9pPr lvl="8" rtl="0">
              <a:lnSpc>
                <a:spcPct val="85000"/>
              </a:lnSpc>
              <a:spcBef>
                <a:spcPts val="0"/>
              </a:spcBef>
              <a:spcAft>
                <a:spcPts val="0"/>
              </a:spcAft>
              <a:buSzPts val="3500"/>
              <a:buNone/>
              <a:defRPr/>
            </a:lvl9pPr>
          </a:lstStyle>
          <a:p>
            <a:endParaRPr/>
          </a:p>
        </p:txBody>
      </p:sp>
      <p:sp>
        <p:nvSpPr>
          <p:cNvPr id="100" name="Google Shape;100;p7"/>
          <p:cNvSpPr txBox="1">
            <a:spLocks noGrp="1"/>
          </p:cNvSpPr>
          <p:nvPr>
            <p:ph type="body" idx="1"/>
          </p:nvPr>
        </p:nvSpPr>
        <p:spPr>
          <a:xfrm>
            <a:off x="867025" y="2796900"/>
            <a:ext cx="3525900" cy="1108200"/>
          </a:xfrm>
          <a:prstGeom prst="rect">
            <a:avLst/>
          </a:prstGeom>
        </p:spPr>
        <p:txBody>
          <a:bodyPr spcFirstLastPara="1" wrap="square" lIns="91425" tIns="91425" rIns="91425" bIns="91425" anchor="t" anchorCtr="0">
            <a:noAutofit/>
          </a:bodyPr>
          <a:lstStyle>
            <a:lvl1pPr marL="457200" lvl="0" indent="-323850" rtl="0">
              <a:lnSpc>
                <a:spcPct val="115000"/>
              </a:lnSpc>
              <a:spcBef>
                <a:spcPts val="0"/>
              </a:spcBef>
              <a:spcAft>
                <a:spcPts val="0"/>
              </a:spcAft>
              <a:buSzPts val="1500"/>
              <a:buChar char="●"/>
              <a:defRPr sz="1500"/>
            </a:lvl1pPr>
            <a:lvl2pPr marL="914400" lvl="1" indent="-323850" rtl="0">
              <a:lnSpc>
                <a:spcPct val="115000"/>
              </a:lnSpc>
              <a:spcBef>
                <a:spcPts val="0"/>
              </a:spcBef>
              <a:spcAft>
                <a:spcPts val="0"/>
              </a:spcAft>
              <a:buSzPts val="1500"/>
              <a:buChar char="○"/>
              <a:defRPr sz="1500"/>
            </a:lvl2pPr>
            <a:lvl3pPr marL="1371600" lvl="2" indent="-323850" rtl="0">
              <a:lnSpc>
                <a:spcPct val="115000"/>
              </a:lnSpc>
              <a:spcBef>
                <a:spcPts val="0"/>
              </a:spcBef>
              <a:spcAft>
                <a:spcPts val="0"/>
              </a:spcAft>
              <a:buSzPts val="1500"/>
              <a:buChar char="■"/>
              <a:defRPr sz="1500"/>
            </a:lvl3pPr>
            <a:lvl4pPr marL="1828800" lvl="3" indent="-323850" rtl="0">
              <a:lnSpc>
                <a:spcPct val="115000"/>
              </a:lnSpc>
              <a:spcBef>
                <a:spcPts val="0"/>
              </a:spcBef>
              <a:spcAft>
                <a:spcPts val="0"/>
              </a:spcAft>
              <a:buSzPts val="1500"/>
              <a:buChar char="●"/>
              <a:defRPr sz="1500"/>
            </a:lvl4pPr>
            <a:lvl5pPr marL="2286000" lvl="4" indent="-323850" rtl="0">
              <a:lnSpc>
                <a:spcPct val="115000"/>
              </a:lnSpc>
              <a:spcBef>
                <a:spcPts val="0"/>
              </a:spcBef>
              <a:spcAft>
                <a:spcPts val="0"/>
              </a:spcAft>
              <a:buSzPts val="1500"/>
              <a:buChar char="○"/>
              <a:defRPr sz="1500"/>
            </a:lvl5pPr>
            <a:lvl6pPr marL="2743200" lvl="5" indent="-323850" rtl="0">
              <a:lnSpc>
                <a:spcPct val="115000"/>
              </a:lnSpc>
              <a:spcBef>
                <a:spcPts val="0"/>
              </a:spcBef>
              <a:spcAft>
                <a:spcPts val="0"/>
              </a:spcAft>
              <a:buSzPts val="1500"/>
              <a:buChar char="■"/>
              <a:defRPr sz="1500"/>
            </a:lvl6pPr>
            <a:lvl7pPr marL="3200400" lvl="6" indent="-323850" rtl="0">
              <a:lnSpc>
                <a:spcPct val="115000"/>
              </a:lnSpc>
              <a:spcBef>
                <a:spcPts val="0"/>
              </a:spcBef>
              <a:spcAft>
                <a:spcPts val="0"/>
              </a:spcAft>
              <a:buSzPts val="1500"/>
              <a:buChar char="●"/>
              <a:defRPr sz="1500"/>
            </a:lvl7pPr>
            <a:lvl8pPr marL="3657600" lvl="7" indent="-323850" rtl="0">
              <a:lnSpc>
                <a:spcPct val="115000"/>
              </a:lnSpc>
              <a:spcBef>
                <a:spcPts val="0"/>
              </a:spcBef>
              <a:spcAft>
                <a:spcPts val="0"/>
              </a:spcAft>
              <a:buSzPts val="1500"/>
              <a:buChar char="○"/>
              <a:defRPr sz="1500"/>
            </a:lvl8pPr>
            <a:lvl9pPr marL="4114800" lvl="8" indent="-323850" rtl="0">
              <a:lnSpc>
                <a:spcPct val="115000"/>
              </a:lnSpc>
              <a:spcBef>
                <a:spcPts val="0"/>
              </a:spcBef>
              <a:spcAft>
                <a:spcPts val="0"/>
              </a:spcAft>
              <a:buSzPts val="1500"/>
              <a:buChar char="■"/>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2162100" y="1223750"/>
            <a:ext cx="4819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0" name="Google Shape;120;p9"/>
          <p:cNvSpPr txBox="1">
            <a:spLocks noGrp="1"/>
          </p:cNvSpPr>
          <p:nvPr>
            <p:ph type="subTitle" idx="1"/>
          </p:nvPr>
        </p:nvSpPr>
        <p:spPr>
          <a:xfrm>
            <a:off x="2162100" y="2065550"/>
            <a:ext cx="4819800" cy="13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pic>
        <p:nvPicPr>
          <p:cNvPr id="121" name="Google Shape;121;p9"/>
          <p:cNvPicPr preferRelativeResize="0"/>
          <p:nvPr/>
        </p:nvPicPr>
        <p:blipFill>
          <a:blip r:embed="rId2">
            <a:alphaModFix/>
          </a:blip>
          <a:stretch>
            <a:fillRect/>
          </a:stretch>
        </p:blipFill>
        <p:spPr>
          <a:xfrm rot="5400000" flipH="1">
            <a:off x="530627" y="3539421"/>
            <a:ext cx="2438141" cy="4149461"/>
          </a:xfrm>
          <a:prstGeom prst="rect">
            <a:avLst/>
          </a:prstGeom>
          <a:noFill/>
          <a:ln>
            <a:noFill/>
          </a:ln>
        </p:spPr>
      </p:pic>
      <p:pic>
        <p:nvPicPr>
          <p:cNvPr id="122" name="Google Shape;122;p9"/>
          <p:cNvPicPr preferRelativeResize="0"/>
          <p:nvPr/>
        </p:nvPicPr>
        <p:blipFill>
          <a:blip r:embed="rId3">
            <a:alphaModFix/>
          </a:blip>
          <a:stretch>
            <a:fillRect/>
          </a:stretch>
        </p:blipFill>
        <p:spPr>
          <a:xfrm flipH="1">
            <a:off x="4946600" y="3988750"/>
            <a:ext cx="3854799" cy="3768400"/>
          </a:xfrm>
          <a:prstGeom prst="rect">
            <a:avLst/>
          </a:prstGeom>
          <a:noFill/>
          <a:ln>
            <a:noFill/>
          </a:ln>
        </p:spPr>
      </p:pic>
      <p:pic>
        <p:nvPicPr>
          <p:cNvPr id="123" name="Google Shape;123;p9"/>
          <p:cNvPicPr preferRelativeResize="0"/>
          <p:nvPr/>
        </p:nvPicPr>
        <p:blipFill>
          <a:blip r:embed="rId2">
            <a:alphaModFix/>
          </a:blip>
          <a:stretch>
            <a:fillRect/>
          </a:stretch>
        </p:blipFill>
        <p:spPr>
          <a:xfrm flipH="1">
            <a:off x="7874952" y="2411571"/>
            <a:ext cx="2438141" cy="4149461"/>
          </a:xfrm>
          <a:prstGeom prst="rect">
            <a:avLst/>
          </a:prstGeom>
          <a:noFill/>
          <a:ln>
            <a:noFill/>
          </a:ln>
        </p:spPr>
      </p:pic>
      <p:pic>
        <p:nvPicPr>
          <p:cNvPr id="124" name="Google Shape;124;p9"/>
          <p:cNvPicPr preferRelativeResize="0"/>
          <p:nvPr/>
        </p:nvPicPr>
        <p:blipFill>
          <a:blip r:embed="rId4">
            <a:alphaModFix amt="80000"/>
          </a:blip>
          <a:stretch>
            <a:fillRect/>
          </a:stretch>
        </p:blipFill>
        <p:spPr>
          <a:xfrm rot="830817">
            <a:off x="7426553" y="-1566311"/>
            <a:ext cx="3334939" cy="2781674"/>
          </a:xfrm>
          <a:prstGeom prst="rect">
            <a:avLst/>
          </a:prstGeom>
          <a:noFill/>
          <a:ln>
            <a:noFill/>
          </a:ln>
        </p:spPr>
      </p:pic>
      <p:pic>
        <p:nvPicPr>
          <p:cNvPr id="125" name="Google Shape;125;p9"/>
          <p:cNvPicPr preferRelativeResize="0"/>
          <p:nvPr/>
        </p:nvPicPr>
        <p:blipFill>
          <a:blip r:embed="rId5">
            <a:alphaModFix amt="80000"/>
          </a:blip>
          <a:stretch>
            <a:fillRect/>
          </a:stretch>
        </p:blipFill>
        <p:spPr>
          <a:xfrm flipH="1">
            <a:off x="-1361795" y="3329671"/>
            <a:ext cx="3004519" cy="2820096"/>
          </a:xfrm>
          <a:prstGeom prst="rect">
            <a:avLst/>
          </a:prstGeom>
          <a:noFill/>
          <a:ln>
            <a:noFill/>
          </a:ln>
        </p:spPr>
      </p:pic>
      <p:pic>
        <p:nvPicPr>
          <p:cNvPr id="126" name="Google Shape;126;p9"/>
          <p:cNvPicPr preferRelativeResize="0"/>
          <p:nvPr/>
        </p:nvPicPr>
        <p:blipFill>
          <a:blip r:embed="rId6">
            <a:alphaModFix/>
          </a:blip>
          <a:stretch>
            <a:fillRect/>
          </a:stretch>
        </p:blipFill>
        <p:spPr>
          <a:xfrm>
            <a:off x="-1371575" y="-2068550"/>
            <a:ext cx="3708050" cy="3786150"/>
          </a:xfrm>
          <a:prstGeom prst="rect">
            <a:avLst/>
          </a:prstGeom>
          <a:noFill/>
          <a:ln>
            <a:noFill/>
          </a:ln>
        </p:spPr>
      </p:pic>
      <p:sp>
        <p:nvSpPr>
          <p:cNvPr id="127" name="Google Shape;127;p9"/>
          <p:cNvSpPr/>
          <p:nvPr/>
        </p:nvSpPr>
        <p:spPr>
          <a:xfrm>
            <a:off x="-1051500" y="4764800"/>
            <a:ext cx="7542596" cy="1698688"/>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9"/>
          <p:cNvGrpSpPr/>
          <p:nvPr/>
        </p:nvGrpSpPr>
        <p:grpSpPr>
          <a:xfrm rot="-6299961">
            <a:off x="6795178" y="-2193626"/>
            <a:ext cx="4354186" cy="4480044"/>
            <a:chOff x="21583575" y="3351663"/>
            <a:chExt cx="1863875" cy="1917750"/>
          </a:xfrm>
        </p:grpSpPr>
        <p:sp>
          <p:nvSpPr>
            <p:cNvPr id="129" name="Google Shape;129;p9"/>
            <p:cNvSpPr/>
            <p:nvPr/>
          </p:nvSpPr>
          <p:spPr>
            <a:xfrm>
              <a:off x="21583575" y="3395688"/>
              <a:ext cx="1544075" cy="1873725"/>
            </a:xfrm>
            <a:custGeom>
              <a:avLst/>
              <a:gdLst/>
              <a:ahLst/>
              <a:cxnLst/>
              <a:rect l="l" t="t" r="r" b="b"/>
              <a:pathLst>
                <a:path w="61763" h="74949" fill="none" extrusionOk="0">
                  <a:moveTo>
                    <a:pt x="0" y="74949"/>
                  </a:moveTo>
                  <a:cubicBezTo>
                    <a:pt x="1252" y="54508"/>
                    <a:pt x="6211" y="36965"/>
                    <a:pt x="15504" y="23732"/>
                  </a:cubicBezTo>
                  <a:cubicBezTo>
                    <a:pt x="24798" y="10522"/>
                    <a:pt x="47301" y="1020"/>
                    <a:pt x="61762"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1583575" y="3351663"/>
              <a:ext cx="1863875" cy="1551600"/>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9"/>
          <p:cNvGrpSpPr/>
          <p:nvPr/>
        </p:nvGrpSpPr>
        <p:grpSpPr>
          <a:xfrm>
            <a:off x="-2154359" y="-2231659"/>
            <a:ext cx="5273631" cy="4960699"/>
            <a:chOff x="-2154359" y="-2231659"/>
            <a:chExt cx="5273631" cy="4960699"/>
          </a:xfrm>
        </p:grpSpPr>
        <p:sp>
          <p:nvSpPr>
            <p:cNvPr id="132" name="Google Shape;132;p9"/>
            <p:cNvSpPr/>
            <p:nvPr/>
          </p:nvSpPr>
          <p:spPr>
            <a:xfrm rot="1412825">
              <a:off x="-1137600" y="-1739409"/>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8999913">
              <a:off x="-2211955" y="249451"/>
              <a:ext cx="5388822" cy="1213631"/>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8"/>
        <p:cNvGrpSpPr/>
        <p:nvPr/>
      </p:nvGrpSpPr>
      <p:grpSpPr>
        <a:xfrm>
          <a:off x="0" y="0"/>
          <a:ext cx="0" cy="0"/>
          <a:chOff x="0" y="0"/>
          <a:chExt cx="0" cy="0"/>
        </a:xfrm>
      </p:grpSpPr>
      <p:pic>
        <p:nvPicPr>
          <p:cNvPr id="169" name="Google Shape;169;p13"/>
          <p:cNvPicPr preferRelativeResize="0"/>
          <p:nvPr/>
        </p:nvPicPr>
        <p:blipFill>
          <a:blip r:embed="rId2">
            <a:alphaModFix/>
          </a:blip>
          <a:stretch>
            <a:fillRect/>
          </a:stretch>
        </p:blipFill>
        <p:spPr>
          <a:xfrm flipH="1">
            <a:off x="7506752" y="-2422996"/>
            <a:ext cx="4244610" cy="4149461"/>
          </a:xfrm>
          <a:prstGeom prst="rect">
            <a:avLst/>
          </a:prstGeom>
          <a:noFill/>
          <a:ln>
            <a:noFill/>
          </a:ln>
        </p:spPr>
      </p:pic>
      <p:pic>
        <p:nvPicPr>
          <p:cNvPr id="170" name="Google Shape;170;p13"/>
          <p:cNvPicPr preferRelativeResize="0"/>
          <p:nvPr/>
        </p:nvPicPr>
        <p:blipFill>
          <a:blip r:embed="rId3">
            <a:alphaModFix/>
          </a:blip>
          <a:stretch>
            <a:fillRect/>
          </a:stretch>
        </p:blipFill>
        <p:spPr>
          <a:xfrm>
            <a:off x="-2349212" y="3988714"/>
            <a:ext cx="4276039" cy="4149460"/>
          </a:xfrm>
          <a:prstGeom prst="rect">
            <a:avLst/>
          </a:prstGeom>
          <a:noFill/>
          <a:ln>
            <a:noFill/>
          </a:ln>
        </p:spPr>
      </p:pic>
      <p:pic>
        <p:nvPicPr>
          <p:cNvPr id="171" name="Google Shape;171;p13"/>
          <p:cNvPicPr preferRelativeResize="0"/>
          <p:nvPr/>
        </p:nvPicPr>
        <p:blipFill>
          <a:blip r:embed="rId4">
            <a:alphaModFix/>
          </a:blip>
          <a:stretch>
            <a:fillRect/>
          </a:stretch>
        </p:blipFill>
        <p:spPr>
          <a:xfrm rot="10646553">
            <a:off x="7977953" y="3452509"/>
            <a:ext cx="2438140" cy="4149460"/>
          </a:xfrm>
          <a:prstGeom prst="rect">
            <a:avLst/>
          </a:prstGeom>
          <a:noFill/>
          <a:ln>
            <a:noFill/>
          </a:ln>
        </p:spPr>
      </p:pic>
      <p:pic>
        <p:nvPicPr>
          <p:cNvPr id="172" name="Google Shape;172;p13"/>
          <p:cNvPicPr preferRelativeResize="0"/>
          <p:nvPr/>
        </p:nvPicPr>
        <p:blipFill>
          <a:blip r:embed="rId5">
            <a:alphaModFix amt="93000"/>
          </a:blip>
          <a:stretch>
            <a:fillRect/>
          </a:stretch>
        </p:blipFill>
        <p:spPr>
          <a:xfrm rot="-2700022">
            <a:off x="-1854786" y="-652310"/>
            <a:ext cx="3137871" cy="2374619"/>
          </a:xfrm>
          <a:prstGeom prst="rect">
            <a:avLst/>
          </a:prstGeom>
          <a:noFill/>
          <a:ln>
            <a:noFill/>
          </a:ln>
        </p:spPr>
      </p:pic>
      <p:grpSp>
        <p:nvGrpSpPr>
          <p:cNvPr id="173" name="Google Shape;173;p13"/>
          <p:cNvGrpSpPr/>
          <p:nvPr/>
        </p:nvGrpSpPr>
        <p:grpSpPr>
          <a:xfrm rot="5399722">
            <a:off x="7916790" y="3808500"/>
            <a:ext cx="2371873" cy="2252493"/>
            <a:chOff x="21556638" y="3378600"/>
            <a:chExt cx="1917750" cy="1863875"/>
          </a:xfrm>
        </p:grpSpPr>
        <p:sp>
          <p:nvSpPr>
            <p:cNvPr id="174" name="Google Shape;174;p13"/>
            <p:cNvSpPr/>
            <p:nvPr/>
          </p:nvSpPr>
          <p:spPr>
            <a:xfrm rot="-5400000">
              <a:off x="21765488" y="3533575"/>
              <a:ext cx="1544075" cy="1873725"/>
            </a:xfrm>
            <a:custGeom>
              <a:avLst/>
              <a:gdLst/>
              <a:ahLst/>
              <a:cxnLst/>
              <a:rect l="l" t="t" r="r" b="b"/>
              <a:pathLst>
                <a:path w="61763" h="74949" fill="none" extrusionOk="0">
                  <a:moveTo>
                    <a:pt x="0" y="74949"/>
                  </a:moveTo>
                  <a:cubicBezTo>
                    <a:pt x="1252" y="54508"/>
                    <a:pt x="6211" y="36965"/>
                    <a:pt x="15504" y="23732"/>
                  </a:cubicBezTo>
                  <a:cubicBezTo>
                    <a:pt x="24798" y="10522"/>
                    <a:pt x="47301" y="1020"/>
                    <a:pt x="61762"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rot="-5400000">
              <a:off x="21400500" y="3534738"/>
              <a:ext cx="1863875" cy="1551600"/>
            </a:xfrm>
            <a:custGeom>
              <a:avLst/>
              <a:gdLst/>
              <a:ahLst/>
              <a:cxnLst/>
              <a:rect l="l" t="t" r="r" b="b"/>
              <a:pathLst>
                <a:path w="74555" h="62064" fill="none" extrusionOk="0">
                  <a:moveTo>
                    <a:pt x="74555" y="0"/>
                  </a:moveTo>
                  <a:cubicBezTo>
                    <a:pt x="58031" y="5562"/>
                    <a:pt x="52330" y="7578"/>
                    <a:pt x="41298" y="17103"/>
                  </a:cubicBezTo>
                  <a:cubicBezTo>
                    <a:pt x="30267" y="26628"/>
                    <a:pt x="23036" y="28297"/>
                    <a:pt x="13326" y="36246"/>
                  </a:cubicBezTo>
                  <a:cubicBezTo>
                    <a:pt x="3616" y="44195"/>
                    <a:pt x="1669" y="50082"/>
                    <a:pt x="0" y="6206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3"/>
          <p:cNvGrpSpPr/>
          <p:nvPr/>
        </p:nvGrpSpPr>
        <p:grpSpPr>
          <a:xfrm>
            <a:off x="-4556130" y="-851909"/>
            <a:ext cx="7434631" cy="3914060"/>
            <a:chOff x="-4556130" y="-851909"/>
            <a:chExt cx="7434631" cy="3914060"/>
          </a:xfrm>
        </p:grpSpPr>
        <p:sp>
          <p:nvSpPr>
            <p:cNvPr id="177" name="Google Shape;177;p13"/>
            <p:cNvSpPr/>
            <p:nvPr/>
          </p:nvSpPr>
          <p:spPr>
            <a:xfrm rot="9601055">
              <a:off x="-1830740" y="-79924"/>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9475604">
              <a:off x="-4544798" y="507274"/>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3"/>
          <p:cNvSpPr/>
          <p:nvPr/>
        </p:nvSpPr>
        <p:spPr>
          <a:xfrm rot="3052362">
            <a:off x="-621322" y="3697390"/>
            <a:ext cx="3009024" cy="2474679"/>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txBox="1">
            <a:spLocks noGrp="1"/>
          </p:cNvSpPr>
          <p:nvPr>
            <p:ph type="title" hasCustomPrompt="1"/>
          </p:nvPr>
        </p:nvSpPr>
        <p:spPr>
          <a:xfrm>
            <a:off x="1188812" y="135230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1" name="Google Shape;181;p13"/>
          <p:cNvSpPr txBox="1">
            <a:spLocks noGrp="1"/>
          </p:cNvSpPr>
          <p:nvPr>
            <p:ph type="subTitle" idx="1"/>
          </p:nvPr>
        </p:nvSpPr>
        <p:spPr>
          <a:xfrm>
            <a:off x="2122625" y="1578680"/>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2" name="Google Shape;182;p13"/>
          <p:cNvSpPr txBox="1">
            <a:spLocks noGrp="1"/>
          </p:cNvSpPr>
          <p:nvPr>
            <p:ph type="title" idx="2" hasCustomPrompt="1"/>
          </p:nvPr>
        </p:nvSpPr>
        <p:spPr>
          <a:xfrm>
            <a:off x="1188812" y="374880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3" name="Google Shape;183;p13"/>
          <p:cNvSpPr txBox="1">
            <a:spLocks noGrp="1"/>
          </p:cNvSpPr>
          <p:nvPr>
            <p:ph type="subTitle" idx="3"/>
          </p:nvPr>
        </p:nvSpPr>
        <p:spPr>
          <a:xfrm>
            <a:off x="2122625" y="3975125"/>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1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3"/>
          <p:cNvSpPr txBox="1">
            <a:spLocks noGrp="1"/>
          </p:cNvSpPr>
          <p:nvPr>
            <p:ph type="subTitle" idx="5"/>
          </p:nvPr>
        </p:nvSpPr>
        <p:spPr>
          <a:xfrm>
            <a:off x="2122625" y="1153775"/>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186" name="Google Shape;186;p13"/>
          <p:cNvSpPr txBox="1">
            <a:spLocks noGrp="1"/>
          </p:cNvSpPr>
          <p:nvPr>
            <p:ph type="subTitle" idx="6"/>
          </p:nvPr>
        </p:nvSpPr>
        <p:spPr>
          <a:xfrm>
            <a:off x="2122625" y="3550216"/>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187" name="Google Shape;187;p13"/>
          <p:cNvSpPr txBox="1">
            <a:spLocks noGrp="1"/>
          </p:cNvSpPr>
          <p:nvPr>
            <p:ph type="title" idx="7" hasCustomPrompt="1"/>
          </p:nvPr>
        </p:nvSpPr>
        <p:spPr>
          <a:xfrm>
            <a:off x="1188812" y="255055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88" name="Google Shape;188;p13"/>
          <p:cNvSpPr txBox="1">
            <a:spLocks noGrp="1"/>
          </p:cNvSpPr>
          <p:nvPr>
            <p:ph type="subTitle" idx="8"/>
          </p:nvPr>
        </p:nvSpPr>
        <p:spPr>
          <a:xfrm>
            <a:off x="2122625" y="2776900"/>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subTitle" idx="9"/>
          </p:nvPr>
        </p:nvSpPr>
        <p:spPr>
          <a:xfrm>
            <a:off x="2122625" y="2351991"/>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190" name="Google Shape;190;p13"/>
          <p:cNvSpPr txBox="1">
            <a:spLocks noGrp="1"/>
          </p:cNvSpPr>
          <p:nvPr>
            <p:ph type="title" idx="13" hasCustomPrompt="1"/>
          </p:nvPr>
        </p:nvSpPr>
        <p:spPr>
          <a:xfrm>
            <a:off x="5000421" y="135230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1" name="Google Shape;191;p13"/>
          <p:cNvSpPr txBox="1">
            <a:spLocks noGrp="1"/>
          </p:cNvSpPr>
          <p:nvPr>
            <p:ph type="subTitle" idx="14"/>
          </p:nvPr>
        </p:nvSpPr>
        <p:spPr>
          <a:xfrm>
            <a:off x="5865326" y="1578680"/>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15" hasCustomPrompt="1"/>
          </p:nvPr>
        </p:nvSpPr>
        <p:spPr>
          <a:xfrm>
            <a:off x="5000421" y="374880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3" name="Google Shape;193;p13"/>
          <p:cNvSpPr txBox="1">
            <a:spLocks noGrp="1"/>
          </p:cNvSpPr>
          <p:nvPr>
            <p:ph type="subTitle" idx="16"/>
          </p:nvPr>
        </p:nvSpPr>
        <p:spPr>
          <a:xfrm>
            <a:off x="5865326" y="3975125"/>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3"/>
          <p:cNvSpPr txBox="1">
            <a:spLocks noGrp="1"/>
          </p:cNvSpPr>
          <p:nvPr>
            <p:ph type="subTitle" idx="17"/>
          </p:nvPr>
        </p:nvSpPr>
        <p:spPr>
          <a:xfrm>
            <a:off x="5865326" y="1153775"/>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195" name="Google Shape;195;p13"/>
          <p:cNvSpPr txBox="1">
            <a:spLocks noGrp="1"/>
          </p:cNvSpPr>
          <p:nvPr>
            <p:ph type="subTitle" idx="18"/>
          </p:nvPr>
        </p:nvSpPr>
        <p:spPr>
          <a:xfrm>
            <a:off x="5865326" y="3550216"/>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
        <p:nvSpPr>
          <p:cNvPr id="196" name="Google Shape;196;p13"/>
          <p:cNvSpPr txBox="1">
            <a:spLocks noGrp="1"/>
          </p:cNvSpPr>
          <p:nvPr>
            <p:ph type="title" idx="19" hasCustomPrompt="1"/>
          </p:nvPr>
        </p:nvSpPr>
        <p:spPr>
          <a:xfrm>
            <a:off x="5000421" y="2550550"/>
            <a:ext cx="7887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r>
              <a:t>xx%</a:t>
            </a:r>
          </a:p>
        </p:txBody>
      </p:sp>
      <p:sp>
        <p:nvSpPr>
          <p:cNvPr id="197" name="Google Shape;197;p13"/>
          <p:cNvSpPr txBox="1">
            <a:spLocks noGrp="1"/>
          </p:cNvSpPr>
          <p:nvPr>
            <p:ph type="subTitle" idx="20"/>
          </p:nvPr>
        </p:nvSpPr>
        <p:spPr>
          <a:xfrm>
            <a:off x="5865326" y="2776900"/>
            <a:ext cx="2367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subTitle" idx="21"/>
          </p:nvPr>
        </p:nvSpPr>
        <p:spPr>
          <a:xfrm>
            <a:off x="5865326" y="2351991"/>
            <a:ext cx="2367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1pPr>
            <a:lvl2pPr lvl="1"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2pPr>
            <a:lvl3pPr lvl="2"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3pPr>
            <a:lvl4pPr lvl="3"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4pPr>
            <a:lvl5pPr lvl="4"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5pPr>
            <a:lvl6pPr lvl="5"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6pPr>
            <a:lvl7pPr lvl="6"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7pPr>
            <a:lvl8pPr lvl="7"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8pPr>
            <a:lvl9pPr lvl="8" rtl="0">
              <a:lnSpc>
                <a:spcPct val="100000"/>
              </a:lnSpc>
              <a:spcBef>
                <a:spcPts val="0"/>
              </a:spcBef>
              <a:spcAft>
                <a:spcPts val="0"/>
              </a:spcAft>
              <a:buClr>
                <a:schemeClr val="dk1"/>
              </a:buClr>
              <a:buSzPts val="2400"/>
              <a:buFont typeface="Elsie"/>
              <a:buNone/>
              <a:defRPr sz="2400">
                <a:solidFill>
                  <a:schemeClr val="dk1"/>
                </a:solidFill>
                <a:latin typeface="Elsie"/>
                <a:ea typeface="Elsie"/>
                <a:cs typeface="Elsie"/>
                <a:sym typeface="Elsi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9"/>
        <p:cNvGrpSpPr/>
        <p:nvPr/>
      </p:nvGrpSpPr>
      <p:grpSpPr>
        <a:xfrm>
          <a:off x="0" y="0"/>
          <a:ext cx="0" cy="0"/>
          <a:chOff x="0" y="0"/>
          <a:chExt cx="0" cy="0"/>
        </a:xfrm>
      </p:grpSpPr>
      <p:pic>
        <p:nvPicPr>
          <p:cNvPr id="200" name="Google Shape;200;p14"/>
          <p:cNvPicPr preferRelativeResize="0"/>
          <p:nvPr/>
        </p:nvPicPr>
        <p:blipFill>
          <a:blip r:embed="rId2">
            <a:alphaModFix/>
          </a:blip>
          <a:stretch>
            <a:fillRect/>
          </a:stretch>
        </p:blipFill>
        <p:spPr>
          <a:xfrm rot="-1212540">
            <a:off x="-2468123" y="3449541"/>
            <a:ext cx="4244611" cy="4149462"/>
          </a:xfrm>
          <a:prstGeom prst="rect">
            <a:avLst/>
          </a:prstGeom>
          <a:noFill/>
          <a:ln>
            <a:noFill/>
          </a:ln>
        </p:spPr>
      </p:pic>
      <p:pic>
        <p:nvPicPr>
          <p:cNvPr id="201" name="Google Shape;201;p14"/>
          <p:cNvPicPr preferRelativeResize="0"/>
          <p:nvPr/>
        </p:nvPicPr>
        <p:blipFill>
          <a:blip r:embed="rId3">
            <a:alphaModFix/>
          </a:blip>
          <a:stretch>
            <a:fillRect/>
          </a:stretch>
        </p:blipFill>
        <p:spPr>
          <a:xfrm>
            <a:off x="-980023" y="-2820829"/>
            <a:ext cx="2438141" cy="4149461"/>
          </a:xfrm>
          <a:prstGeom prst="rect">
            <a:avLst/>
          </a:prstGeom>
          <a:noFill/>
          <a:ln>
            <a:noFill/>
          </a:ln>
        </p:spPr>
      </p:pic>
      <p:pic>
        <p:nvPicPr>
          <p:cNvPr id="202" name="Google Shape;202;p14"/>
          <p:cNvPicPr preferRelativeResize="0"/>
          <p:nvPr/>
        </p:nvPicPr>
        <p:blipFill>
          <a:blip r:embed="rId4">
            <a:alphaModFix/>
          </a:blip>
          <a:stretch>
            <a:fillRect/>
          </a:stretch>
        </p:blipFill>
        <p:spPr>
          <a:xfrm>
            <a:off x="6317595" y="-3628837"/>
            <a:ext cx="5037385" cy="5143501"/>
          </a:xfrm>
          <a:prstGeom prst="rect">
            <a:avLst/>
          </a:prstGeom>
          <a:noFill/>
          <a:ln>
            <a:noFill/>
          </a:ln>
        </p:spPr>
      </p:pic>
      <p:pic>
        <p:nvPicPr>
          <p:cNvPr id="203" name="Google Shape;203;p14"/>
          <p:cNvPicPr preferRelativeResize="0"/>
          <p:nvPr/>
        </p:nvPicPr>
        <p:blipFill>
          <a:blip r:embed="rId5">
            <a:alphaModFix amt="93000"/>
          </a:blip>
          <a:stretch>
            <a:fillRect/>
          </a:stretch>
        </p:blipFill>
        <p:spPr>
          <a:xfrm rot="10799978">
            <a:off x="6953889" y="3951677"/>
            <a:ext cx="3137871" cy="2374618"/>
          </a:xfrm>
          <a:prstGeom prst="rect">
            <a:avLst/>
          </a:prstGeom>
          <a:noFill/>
          <a:ln>
            <a:noFill/>
          </a:ln>
        </p:spPr>
      </p:pic>
      <p:grpSp>
        <p:nvGrpSpPr>
          <p:cNvPr id="204" name="Google Shape;204;p14"/>
          <p:cNvGrpSpPr/>
          <p:nvPr/>
        </p:nvGrpSpPr>
        <p:grpSpPr>
          <a:xfrm>
            <a:off x="-2749871" y="-1517721"/>
            <a:ext cx="6773190" cy="3032401"/>
            <a:chOff x="-2179296" y="-1575346"/>
            <a:chExt cx="6773190" cy="3032401"/>
          </a:xfrm>
        </p:grpSpPr>
        <p:sp>
          <p:nvSpPr>
            <p:cNvPr id="205" name="Google Shape;205;p14"/>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4"/>
          <p:cNvGrpSpPr/>
          <p:nvPr/>
        </p:nvGrpSpPr>
        <p:grpSpPr>
          <a:xfrm>
            <a:off x="6846656" y="2698376"/>
            <a:ext cx="5058152" cy="4729956"/>
            <a:chOff x="6846656" y="2698376"/>
            <a:chExt cx="5058152" cy="4729956"/>
          </a:xfrm>
        </p:grpSpPr>
        <p:sp>
          <p:nvSpPr>
            <p:cNvPr id="208" name="Google Shape;208;p14"/>
            <p:cNvSpPr/>
            <p:nvPr/>
          </p:nvSpPr>
          <p:spPr>
            <a:xfrm rot="4006946">
              <a:off x="7580383" y="3057358"/>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4006946">
              <a:off x="7928423" y="3335156"/>
              <a:ext cx="3242658" cy="3734195"/>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2703695" y="4356813"/>
            <a:ext cx="6189648" cy="1564346"/>
            <a:chOff x="-2703695" y="4356813"/>
            <a:chExt cx="6189648" cy="1564346"/>
          </a:xfrm>
        </p:grpSpPr>
        <p:sp>
          <p:nvSpPr>
            <p:cNvPr id="211" name="Google Shape;211;p14"/>
            <p:cNvSpPr/>
            <p:nvPr/>
          </p:nvSpPr>
          <p:spPr>
            <a:xfrm>
              <a:off x="-2703695" y="4356813"/>
              <a:ext cx="6189648" cy="1281164"/>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75496" flipH="1">
              <a:off x="-2401513" y="4639324"/>
              <a:ext cx="5585287" cy="1140076"/>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4"/>
          <p:cNvSpPr txBox="1">
            <a:spLocks noGrp="1"/>
          </p:cNvSpPr>
          <p:nvPr>
            <p:ph type="title"/>
          </p:nvPr>
        </p:nvSpPr>
        <p:spPr>
          <a:xfrm>
            <a:off x="1458150" y="3419775"/>
            <a:ext cx="62277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4" name="Google Shape;214;p14"/>
          <p:cNvSpPr txBox="1">
            <a:spLocks noGrp="1"/>
          </p:cNvSpPr>
          <p:nvPr>
            <p:ph type="subTitle" idx="1"/>
          </p:nvPr>
        </p:nvSpPr>
        <p:spPr>
          <a:xfrm>
            <a:off x="939300" y="1597075"/>
            <a:ext cx="7265400" cy="174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3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215" name="Google Shape;215;p14"/>
          <p:cNvSpPr txBox="1">
            <a:spLocks noGrp="1"/>
          </p:cNvSpPr>
          <p:nvPr>
            <p:ph type="subTitle" idx="2"/>
          </p:nvPr>
        </p:nvSpPr>
        <p:spPr>
          <a:xfrm>
            <a:off x="2763150" y="415500"/>
            <a:ext cx="3617700" cy="409500"/>
          </a:xfrm>
          <a:prstGeom prst="rect">
            <a:avLst/>
          </a:prstGeom>
        </p:spPr>
        <p:txBody>
          <a:bodyPr spcFirstLastPara="1" wrap="square" lIns="91425" tIns="91425" rIns="91425" bIns="91425" anchor="t" anchorCtr="0">
            <a:noAutofit/>
          </a:bodyPr>
          <a:lstStyle>
            <a:lvl1pPr lvl="0" algn="ctr" rtl="0">
              <a:lnSpc>
                <a:spcPct val="85000"/>
              </a:lnSpc>
              <a:spcBef>
                <a:spcPts val="0"/>
              </a:spcBef>
              <a:spcAft>
                <a:spcPts val="0"/>
              </a:spcAft>
              <a:buSzPts val="3000"/>
              <a:buFont typeface="Elsie"/>
              <a:buNone/>
              <a:defRPr sz="3000">
                <a:latin typeface="Elsie"/>
                <a:ea typeface="Elsie"/>
                <a:cs typeface="Elsie"/>
                <a:sym typeface="Elsie"/>
              </a:defRPr>
            </a:lvl1pPr>
            <a:lvl2pPr lvl="1" algn="ctr" rtl="0">
              <a:lnSpc>
                <a:spcPct val="85000"/>
              </a:lnSpc>
              <a:spcBef>
                <a:spcPts val="0"/>
              </a:spcBef>
              <a:spcAft>
                <a:spcPts val="0"/>
              </a:spcAft>
              <a:buSzPts val="3000"/>
              <a:buFont typeface="Elsie"/>
              <a:buNone/>
              <a:defRPr sz="3000">
                <a:latin typeface="Elsie"/>
                <a:ea typeface="Elsie"/>
                <a:cs typeface="Elsie"/>
                <a:sym typeface="Elsie"/>
              </a:defRPr>
            </a:lvl2pPr>
            <a:lvl3pPr lvl="2" algn="ctr" rtl="0">
              <a:lnSpc>
                <a:spcPct val="85000"/>
              </a:lnSpc>
              <a:spcBef>
                <a:spcPts val="0"/>
              </a:spcBef>
              <a:spcAft>
                <a:spcPts val="0"/>
              </a:spcAft>
              <a:buSzPts val="3000"/>
              <a:buFont typeface="Elsie"/>
              <a:buNone/>
              <a:defRPr sz="3000">
                <a:latin typeface="Elsie"/>
                <a:ea typeface="Elsie"/>
                <a:cs typeface="Elsie"/>
                <a:sym typeface="Elsie"/>
              </a:defRPr>
            </a:lvl3pPr>
            <a:lvl4pPr lvl="3" algn="ctr" rtl="0">
              <a:lnSpc>
                <a:spcPct val="85000"/>
              </a:lnSpc>
              <a:spcBef>
                <a:spcPts val="0"/>
              </a:spcBef>
              <a:spcAft>
                <a:spcPts val="0"/>
              </a:spcAft>
              <a:buSzPts val="3000"/>
              <a:buFont typeface="Elsie"/>
              <a:buNone/>
              <a:defRPr sz="3000">
                <a:latin typeface="Elsie"/>
                <a:ea typeface="Elsie"/>
                <a:cs typeface="Elsie"/>
                <a:sym typeface="Elsie"/>
              </a:defRPr>
            </a:lvl4pPr>
            <a:lvl5pPr lvl="4" algn="ctr" rtl="0">
              <a:lnSpc>
                <a:spcPct val="85000"/>
              </a:lnSpc>
              <a:spcBef>
                <a:spcPts val="0"/>
              </a:spcBef>
              <a:spcAft>
                <a:spcPts val="0"/>
              </a:spcAft>
              <a:buSzPts val="3000"/>
              <a:buFont typeface="Elsie"/>
              <a:buNone/>
              <a:defRPr sz="3000">
                <a:latin typeface="Elsie"/>
                <a:ea typeface="Elsie"/>
                <a:cs typeface="Elsie"/>
                <a:sym typeface="Elsie"/>
              </a:defRPr>
            </a:lvl5pPr>
            <a:lvl6pPr lvl="5" algn="ctr" rtl="0">
              <a:lnSpc>
                <a:spcPct val="85000"/>
              </a:lnSpc>
              <a:spcBef>
                <a:spcPts val="0"/>
              </a:spcBef>
              <a:spcAft>
                <a:spcPts val="0"/>
              </a:spcAft>
              <a:buSzPts val="3000"/>
              <a:buFont typeface="Elsie"/>
              <a:buNone/>
              <a:defRPr sz="3000">
                <a:latin typeface="Elsie"/>
                <a:ea typeface="Elsie"/>
                <a:cs typeface="Elsie"/>
                <a:sym typeface="Elsie"/>
              </a:defRPr>
            </a:lvl6pPr>
            <a:lvl7pPr lvl="6" algn="ctr" rtl="0">
              <a:lnSpc>
                <a:spcPct val="85000"/>
              </a:lnSpc>
              <a:spcBef>
                <a:spcPts val="0"/>
              </a:spcBef>
              <a:spcAft>
                <a:spcPts val="0"/>
              </a:spcAft>
              <a:buSzPts val="3000"/>
              <a:buFont typeface="Elsie"/>
              <a:buNone/>
              <a:defRPr sz="3000">
                <a:latin typeface="Elsie"/>
                <a:ea typeface="Elsie"/>
                <a:cs typeface="Elsie"/>
                <a:sym typeface="Elsie"/>
              </a:defRPr>
            </a:lvl7pPr>
            <a:lvl8pPr lvl="7" algn="ctr" rtl="0">
              <a:lnSpc>
                <a:spcPct val="85000"/>
              </a:lnSpc>
              <a:spcBef>
                <a:spcPts val="0"/>
              </a:spcBef>
              <a:spcAft>
                <a:spcPts val="0"/>
              </a:spcAft>
              <a:buSzPts val="3000"/>
              <a:buFont typeface="Elsie"/>
              <a:buNone/>
              <a:defRPr sz="3000">
                <a:latin typeface="Elsie"/>
                <a:ea typeface="Elsie"/>
                <a:cs typeface="Elsie"/>
                <a:sym typeface="Elsie"/>
              </a:defRPr>
            </a:lvl8pPr>
            <a:lvl9pPr lvl="8" algn="ctr" rtl="0">
              <a:lnSpc>
                <a:spcPct val="85000"/>
              </a:lnSpc>
              <a:spcBef>
                <a:spcPts val="0"/>
              </a:spcBef>
              <a:spcAft>
                <a:spcPts val="0"/>
              </a:spcAft>
              <a:buSzPts val="3000"/>
              <a:buFont typeface="Elsie"/>
              <a:buNone/>
              <a:defRPr sz="3000">
                <a:latin typeface="Elsie"/>
                <a:ea typeface="Elsie"/>
                <a:cs typeface="Elsie"/>
                <a:sym typeface="Elsi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231"/>
        <p:cNvGrpSpPr/>
        <p:nvPr/>
      </p:nvGrpSpPr>
      <p:grpSpPr>
        <a:xfrm>
          <a:off x="0" y="0"/>
          <a:ext cx="0" cy="0"/>
          <a:chOff x="0" y="0"/>
          <a:chExt cx="0" cy="0"/>
        </a:xfrm>
      </p:grpSpPr>
      <p:pic>
        <p:nvPicPr>
          <p:cNvPr id="232" name="Google Shape;232;p16"/>
          <p:cNvPicPr preferRelativeResize="0"/>
          <p:nvPr/>
        </p:nvPicPr>
        <p:blipFill>
          <a:blip r:embed="rId2">
            <a:alphaModFix amt="93000"/>
          </a:blip>
          <a:stretch>
            <a:fillRect/>
          </a:stretch>
        </p:blipFill>
        <p:spPr>
          <a:xfrm rot="-1296130">
            <a:off x="-1574261" y="4355778"/>
            <a:ext cx="3137871" cy="2374619"/>
          </a:xfrm>
          <a:prstGeom prst="rect">
            <a:avLst/>
          </a:prstGeom>
          <a:noFill/>
          <a:ln>
            <a:noFill/>
          </a:ln>
        </p:spPr>
      </p:pic>
      <p:pic>
        <p:nvPicPr>
          <p:cNvPr id="233" name="Google Shape;233;p16"/>
          <p:cNvPicPr preferRelativeResize="0"/>
          <p:nvPr/>
        </p:nvPicPr>
        <p:blipFill>
          <a:blip r:embed="rId3">
            <a:alphaModFix/>
          </a:blip>
          <a:stretch>
            <a:fillRect/>
          </a:stretch>
        </p:blipFill>
        <p:spPr>
          <a:xfrm rot="2369479">
            <a:off x="-2671385" y="-2620097"/>
            <a:ext cx="4244609" cy="4149462"/>
          </a:xfrm>
          <a:prstGeom prst="rect">
            <a:avLst/>
          </a:prstGeom>
          <a:noFill/>
          <a:ln>
            <a:noFill/>
          </a:ln>
        </p:spPr>
      </p:pic>
      <p:pic>
        <p:nvPicPr>
          <p:cNvPr id="234" name="Google Shape;234;p16"/>
          <p:cNvPicPr preferRelativeResize="0"/>
          <p:nvPr/>
        </p:nvPicPr>
        <p:blipFill>
          <a:blip r:embed="rId4">
            <a:alphaModFix/>
          </a:blip>
          <a:stretch>
            <a:fillRect/>
          </a:stretch>
        </p:blipFill>
        <p:spPr>
          <a:xfrm>
            <a:off x="7203375" y="-2309525"/>
            <a:ext cx="3856249" cy="3937500"/>
          </a:xfrm>
          <a:prstGeom prst="rect">
            <a:avLst/>
          </a:prstGeom>
          <a:noFill/>
          <a:ln>
            <a:noFill/>
          </a:ln>
        </p:spPr>
      </p:pic>
      <p:pic>
        <p:nvPicPr>
          <p:cNvPr id="235" name="Google Shape;235;p16"/>
          <p:cNvPicPr preferRelativeResize="0"/>
          <p:nvPr/>
        </p:nvPicPr>
        <p:blipFill>
          <a:blip r:embed="rId5">
            <a:alphaModFix amt="90000"/>
          </a:blip>
          <a:stretch>
            <a:fillRect/>
          </a:stretch>
        </p:blipFill>
        <p:spPr>
          <a:xfrm>
            <a:off x="7895105" y="4034412"/>
            <a:ext cx="2725187" cy="2557909"/>
          </a:xfrm>
          <a:prstGeom prst="rect">
            <a:avLst/>
          </a:prstGeom>
          <a:noFill/>
          <a:ln>
            <a:noFill/>
          </a:ln>
        </p:spPr>
      </p:pic>
      <p:grpSp>
        <p:nvGrpSpPr>
          <p:cNvPr id="236" name="Google Shape;236;p16"/>
          <p:cNvGrpSpPr/>
          <p:nvPr/>
        </p:nvGrpSpPr>
        <p:grpSpPr>
          <a:xfrm rot="10800000">
            <a:off x="-2502496" y="3988729"/>
            <a:ext cx="6773190" cy="3032401"/>
            <a:chOff x="-2179296" y="-1575346"/>
            <a:chExt cx="6773190" cy="3032401"/>
          </a:xfrm>
        </p:grpSpPr>
        <p:sp>
          <p:nvSpPr>
            <p:cNvPr id="237" name="Google Shape;237;p16"/>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6"/>
          <p:cNvGrpSpPr/>
          <p:nvPr/>
        </p:nvGrpSpPr>
        <p:grpSpPr>
          <a:xfrm>
            <a:off x="6732795" y="-851909"/>
            <a:ext cx="7434631" cy="3914060"/>
            <a:chOff x="6732795" y="-851909"/>
            <a:chExt cx="7434631" cy="3914060"/>
          </a:xfrm>
        </p:grpSpPr>
        <p:sp>
          <p:nvSpPr>
            <p:cNvPr id="240" name="Google Shape;240;p16"/>
            <p:cNvSpPr/>
            <p:nvPr/>
          </p:nvSpPr>
          <p:spPr>
            <a:xfrm rot="-9601055" flipH="1">
              <a:off x="6755302" y="-79924"/>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9475604" flipH="1">
              <a:off x="7511879" y="507274"/>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BLANK_1_1_1_3_1">
    <p:spTree>
      <p:nvGrpSpPr>
        <p:cNvPr id="1" name="Shape 256"/>
        <p:cNvGrpSpPr/>
        <p:nvPr/>
      </p:nvGrpSpPr>
      <p:grpSpPr>
        <a:xfrm>
          <a:off x="0" y="0"/>
          <a:ext cx="0" cy="0"/>
          <a:chOff x="0" y="0"/>
          <a:chExt cx="0" cy="0"/>
        </a:xfrm>
      </p:grpSpPr>
      <p:pic>
        <p:nvPicPr>
          <p:cNvPr id="257" name="Google Shape;257;p18"/>
          <p:cNvPicPr preferRelativeResize="0"/>
          <p:nvPr/>
        </p:nvPicPr>
        <p:blipFill>
          <a:blip r:embed="rId2">
            <a:alphaModFix/>
          </a:blip>
          <a:stretch>
            <a:fillRect/>
          </a:stretch>
        </p:blipFill>
        <p:spPr>
          <a:xfrm rot="-5400000">
            <a:off x="-2389860" y="3608979"/>
            <a:ext cx="4244610" cy="4149461"/>
          </a:xfrm>
          <a:prstGeom prst="rect">
            <a:avLst/>
          </a:prstGeom>
          <a:noFill/>
          <a:ln>
            <a:noFill/>
          </a:ln>
        </p:spPr>
      </p:pic>
      <p:pic>
        <p:nvPicPr>
          <p:cNvPr id="258" name="Google Shape;258;p18"/>
          <p:cNvPicPr preferRelativeResize="0"/>
          <p:nvPr/>
        </p:nvPicPr>
        <p:blipFill>
          <a:blip r:embed="rId3">
            <a:alphaModFix/>
          </a:blip>
          <a:stretch>
            <a:fillRect/>
          </a:stretch>
        </p:blipFill>
        <p:spPr>
          <a:xfrm>
            <a:off x="2224951" y="-3489598"/>
            <a:ext cx="4276039" cy="4149460"/>
          </a:xfrm>
          <a:prstGeom prst="rect">
            <a:avLst/>
          </a:prstGeom>
          <a:noFill/>
          <a:ln>
            <a:noFill/>
          </a:ln>
        </p:spPr>
      </p:pic>
      <p:pic>
        <p:nvPicPr>
          <p:cNvPr id="259" name="Google Shape;259;p18"/>
          <p:cNvPicPr preferRelativeResize="0"/>
          <p:nvPr/>
        </p:nvPicPr>
        <p:blipFill>
          <a:blip r:embed="rId4">
            <a:alphaModFix/>
          </a:blip>
          <a:stretch>
            <a:fillRect/>
          </a:stretch>
        </p:blipFill>
        <p:spPr>
          <a:xfrm>
            <a:off x="-1030348" y="-2165216"/>
            <a:ext cx="2438141" cy="4149461"/>
          </a:xfrm>
          <a:prstGeom prst="rect">
            <a:avLst/>
          </a:prstGeom>
          <a:noFill/>
          <a:ln>
            <a:noFill/>
          </a:ln>
        </p:spPr>
      </p:pic>
      <p:grpSp>
        <p:nvGrpSpPr>
          <p:cNvPr id="260" name="Google Shape;260;p18"/>
          <p:cNvGrpSpPr/>
          <p:nvPr/>
        </p:nvGrpSpPr>
        <p:grpSpPr>
          <a:xfrm>
            <a:off x="-563916" y="3940239"/>
            <a:ext cx="9419991" cy="3290684"/>
            <a:chOff x="-563916" y="3940239"/>
            <a:chExt cx="9419991" cy="3290684"/>
          </a:xfrm>
        </p:grpSpPr>
        <p:sp>
          <p:nvSpPr>
            <p:cNvPr id="261" name="Google Shape;261;p18"/>
            <p:cNvSpPr/>
            <p:nvPr/>
          </p:nvSpPr>
          <p:spPr>
            <a:xfrm rot="1047825" flipH="1">
              <a:off x="2157138" y="4906536"/>
              <a:ext cx="6648376" cy="1358090"/>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flipH="1">
              <a:off x="-563916" y="4623035"/>
              <a:ext cx="6644385" cy="135619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18"/>
          <p:cNvPicPr preferRelativeResize="0"/>
          <p:nvPr/>
        </p:nvPicPr>
        <p:blipFill>
          <a:blip r:embed="rId5">
            <a:alphaModFix amt="90000"/>
          </a:blip>
          <a:stretch>
            <a:fillRect/>
          </a:stretch>
        </p:blipFill>
        <p:spPr>
          <a:xfrm rot="10800000" flipH="1">
            <a:off x="7765105" y="3718099"/>
            <a:ext cx="2725187" cy="2557909"/>
          </a:xfrm>
          <a:prstGeom prst="rect">
            <a:avLst/>
          </a:prstGeom>
          <a:noFill/>
          <a:ln>
            <a:noFill/>
          </a:ln>
        </p:spPr>
      </p:pic>
      <p:grpSp>
        <p:nvGrpSpPr>
          <p:cNvPr id="264" name="Google Shape;264;p18"/>
          <p:cNvGrpSpPr/>
          <p:nvPr/>
        </p:nvGrpSpPr>
        <p:grpSpPr>
          <a:xfrm>
            <a:off x="6895489" y="-3233959"/>
            <a:ext cx="4679391" cy="5098926"/>
            <a:chOff x="6895489" y="-3233959"/>
            <a:chExt cx="4679391" cy="5098926"/>
          </a:xfrm>
        </p:grpSpPr>
        <p:sp>
          <p:nvSpPr>
            <p:cNvPr id="265" name="Google Shape;265;p18"/>
            <p:cNvSpPr/>
            <p:nvPr/>
          </p:nvSpPr>
          <p:spPr>
            <a:xfrm rot="1412825">
              <a:off x="7506387" y="-2361434"/>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rot="1412825">
              <a:off x="7721362" y="-2741709"/>
              <a:ext cx="3242620" cy="3734151"/>
            </a:xfrm>
            <a:custGeom>
              <a:avLst/>
              <a:gdLst/>
              <a:ahLst/>
              <a:cxnLst/>
              <a:rect l="l" t="t" r="r" b="b"/>
              <a:pathLst>
                <a:path w="59485" h="68502" fill="none" extrusionOk="0">
                  <a:moveTo>
                    <a:pt x="59484" y="4686"/>
                  </a:moveTo>
                  <a:cubicBezTo>
                    <a:pt x="57945" y="6445"/>
                    <a:pt x="56284" y="11152"/>
                    <a:pt x="56284" y="15562"/>
                  </a:cubicBezTo>
                  <a:cubicBezTo>
                    <a:pt x="56284" y="19972"/>
                    <a:pt x="57263" y="24920"/>
                    <a:pt x="56284" y="29913"/>
                  </a:cubicBezTo>
                  <a:cubicBezTo>
                    <a:pt x="55305" y="34917"/>
                    <a:pt x="54612" y="39172"/>
                    <a:pt x="54129" y="44561"/>
                  </a:cubicBezTo>
                  <a:cubicBezTo>
                    <a:pt x="53634" y="49961"/>
                    <a:pt x="51280" y="55052"/>
                    <a:pt x="48443" y="58967"/>
                  </a:cubicBezTo>
                  <a:cubicBezTo>
                    <a:pt x="45595" y="62893"/>
                    <a:pt x="44374" y="67006"/>
                    <a:pt x="35653" y="67985"/>
                  </a:cubicBezTo>
                  <a:cubicBezTo>
                    <a:pt x="31068" y="68502"/>
                    <a:pt x="30683" y="67743"/>
                    <a:pt x="23831" y="65708"/>
                  </a:cubicBezTo>
                  <a:cubicBezTo>
                    <a:pt x="16980" y="63674"/>
                    <a:pt x="14814" y="59957"/>
                    <a:pt x="12757" y="55569"/>
                  </a:cubicBezTo>
                  <a:cubicBezTo>
                    <a:pt x="10305" y="50214"/>
                    <a:pt x="10844" y="50994"/>
                    <a:pt x="7270" y="45353"/>
                  </a:cubicBezTo>
                  <a:cubicBezTo>
                    <a:pt x="3707" y="39711"/>
                    <a:pt x="1" y="29539"/>
                    <a:pt x="210" y="22897"/>
                  </a:cubicBezTo>
                  <a:cubicBezTo>
                    <a:pt x="407" y="16265"/>
                    <a:pt x="4806" y="881"/>
                    <a:pt x="1562" y="1"/>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18"/>
          <p:cNvGrpSpPr/>
          <p:nvPr/>
        </p:nvGrpSpPr>
        <p:grpSpPr>
          <a:xfrm>
            <a:off x="-3605077" y="-526251"/>
            <a:ext cx="6248680" cy="1715587"/>
            <a:chOff x="-3605077" y="-526251"/>
            <a:chExt cx="6248680" cy="1715587"/>
          </a:xfrm>
        </p:grpSpPr>
        <p:sp>
          <p:nvSpPr>
            <p:cNvPr id="268" name="Google Shape;268;p18"/>
            <p:cNvSpPr/>
            <p:nvPr/>
          </p:nvSpPr>
          <p:spPr>
            <a:xfrm rot="-10712677" flipH="1">
              <a:off x="-3561199" y="-170200"/>
              <a:ext cx="6189531" cy="1281140"/>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10712677" flipH="1">
              <a:off x="-3589806" y="-447855"/>
              <a:ext cx="6189531" cy="1281140"/>
            </a:xfrm>
            <a:custGeom>
              <a:avLst/>
              <a:gdLst/>
              <a:ahLst/>
              <a:cxnLst/>
              <a:rect l="l" t="t" r="r" b="b"/>
              <a:pathLst>
                <a:path w="105684" h="21875" fill="none" extrusionOk="0">
                  <a:moveTo>
                    <a:pt x="1" y="10525"/>
                  </a:moveTo>
                  <a:cubicBezTo>
                    <a:pt x="10404" y="4752"/>
                    <a:pt x="13593" y="4268"/>
                    <a:pt x="27329" y="1145"/>
                  </a:cubicBezTo>
                  <a:cubicBezTo>
                    <a:pt x="34818" y="1"/>
                    <a:pt x="40118" y="2288"/>
                    <a:pt x="45518" y="2948"/>
                  </a:cubicBezTo>
                  <a:cubicBezTo>
                    <a:pt x="50907" y="3608"/>
                    <a:pt x="74144" y="2035"/>
                    <a:pt x="79730" y="4026"/>
                  </a:cubicBezTo>
                  <a:cubicBezTo>
                    <a:pt x="85317" y="6016"/>
                    <a:pt x="86922" y="5785"/>
                    <a:pt x="93916" y="11757"/>
                  </a:cubicBezTo>
                  <a:cubicBezTo>
                    <a:pt x="100922" y="17717"/>
                    <a:pt x="99888" y="17321"/>
                    <a:pt x="105683" y="2187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8"/>
          <p:cNvSpPr txBox="1">
            <a:spLocks noGrp="1"/>
          </p:cNvSpPr>
          <p:nvPr>
            <p:ph type="title"/>
          </p:nvPr>
        </p:nvSpPr>
        <p:spPr>
          <a:xfrm>
            <a:off x="858450" y="1484700"/>
            <a:ext cx="3087300" cy="1100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500"/>
              <a:buNone/>
              <a:defRPr/>
            </a:lvl1pPr>
            <a:lvl2pPr lvl="1" rtl="0">
              <a:lnSpc>
                <a:spcPct val="85000"/>
              </a:lnSpc>
              <a:spcBef>
                <a:spcPts val="0"/>
              </a:spcBef>
              <a:spcAft>
                <a:spcPts val="0"/>
              </a:spcAft>
              <a:buSzPts val="3500"/>
              <a:buNone/>
              <a:defRPr/>
            </a:lvl2pPr>
            <a:lvl3pPr lvl="2" rtl="0">
              <a:lnSpc>
                <a:spcPct val="85000"/>
              </a:lnSpc>
              <a:spcBef>
                <a:spcPts val="0"/>
              </a:spcBef>
              <a:spcAft>
                <a:spcPts val="0"/>
              </a:spcAft>
              <a:buSzPts val="3500"/>
              <a:buNone/>
              <a:defRPr/>
            </a:lvl3pPr>
            <a:lvl4pPr lvl="3" rtl="0">
              <a:lnSpc>
                <a:spcPct val="85000"/>
              </a:lnSpc>
              <a:spcBef>
                <a:spcPts val="0"/>
              </a:spcBef>
              <a:spcAft>
                <a:spcPts val="0"/>
              </a:spcAft>
              <a:buSzPts val="3500"/>
              <a:buNone/>
              <a:defRPr/>
            </a:lvl4pPr>
            <a:lvl5pPr lvl="4" rtl="0">
              <a:lnSpc>
                <a:spcPct val="85000"/>
              </a:lnSpc>
              <a:spcBef>
                <a:spcPts val="0"/>
              </a:spcBef>
              <a:spcAft>
                <a:spcPts val="0"/>
              </a:spcAft>
              <a:buSzPts val="3500"/>
              <a:buNone/>
              <a:defRPr/>
            </a:lvl5pPr>
            <a:lvl6pPr lvl="5" rtl="0">
              <a:lnSpc>
                <a:spcPct val="85000"/>
              </a:lnSpc>
              <a:spcBef>
                <a:spcPts val="0"/>
              </a:spcBef>
              <a:spcAft>
                <a:spcPts val="0"/>
              </a:spcAft>
              <a:buSzPts val="3500"/>
              <a:buNone/>
              <a:defRPr/>
            </a:lvl6pPr>
            <a:lvl7pPr lvl="6" rtl="0">
              <a:lnSpc>
                <a:spcPct val="85000"/>
              </a:lnSpc>
              <a:spcBef>
                <a:spcPts val="0"/>
              </a:spcBef>
              <a:spcAft>
                <a:spcPts val="0"/>
              </a:spcAft>
              <a:buSzPts val="3500"/>
              <a:buNone/>
              <a:defRPr/>
            </a:lvl7pPr>
            <a:lvl8pPr lvl="7" rtl="0">
              <a:lnSpc>
                <a:spcPct val="85000"/>
              </a:lnSpc>
              <a:spcBef>
                <a:spcPts val="0"/>
              </a:spcBef>
              <a:spcAft>
                <a:spcPts val="0"/>
              </a:spcAft>
              <a:buSzPts val="3500"/>
              <a:buNone/>
              <a:defRPr/>
            </a:lvl8pPr>
            <a:lvl9pPr lvl="8" rtl="0">
              <a:lnSpc>
                <a:spcPct val="85000"/>
              </a:lnSpc>
              <a:spcBef>
                <a:spcPts val="0"/>
              </a:spcBef>
              <a:spcAft>
                <a:spcPts val="0"/>
              </a:spcAft>
              <a:buSzPts val="3500"/>
              <a:buNone/>
              <a:defRPr/>
            </a:lvl9pPr>
          </a:lstStyle>
          <a:p>
            <a:endParaRPr/>
          </a:p>
        </p:txBody>
      </p:sp>
      <p:sp>
        <p:nvSpPr>
          <p:cNvPr id="271" name="Google Shape;271;p18"/>
          <p:cNvSpPr txBox="1">
            <a:spLocks noGrp="1"/>
          </p:cNvSpPr>
          <p:nvPr>
            <p:ph type="subTitle" idx="1"/>
          </p:nvPr>
        </p:nvSpPr>
        <p:spPr>
          <a:xfrm>
            <a:off x="858450" y="2529375"/>
            <a:ext cx="30873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273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1pPr>
            <a:lvl2pPr lvl="1"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2pPr>
            <a:lvl3pPr lvl="2"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3pPr>
            <a:lvl4pPr lvl="3"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4pPr>
            <a:lvl5pPr lvl="4"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5pPr>
            <a:lvl6pPr lvl="5"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6pPr>
            <a:lvl7pPr lvl="6"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7pPr>
            <a:lvl8pPr lvl="7"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8pPr>
            <a:lvl9pPr lvl="8" algn="ctr" rtl="0">
              <a:spcBef>
                <a:spcPts val="0"/>
              </a:spcBef>
              <a:spcAft>
                <a:spcPts val="0"/>
              </a:spcAft>
              <a:buClr>
                <a:schemeClr val="dk1"/>
              </a:buClr>
              <a:buSzPts val="3500"/>
              <a:buFont typeface="Elsie"/>
              <a:buNone/>
              <a:defRPr sz="3500">
                <a:solidFill>
                  <a:schemeClr val="dk1"/>
                </a:solidFill>
                <a:latin typeface="Elsie"/>
                <a:ea typeface="Elsie"/>
                <a:cs typeface="Elsie"/>
                <a:sym typeface="Elsi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1pPr>
            <a:lvl2pPr marL="914400" lvl="1"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2pPr>
            <a:lvl3pPr marL="1371600" lvl="2"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3pPr>
            <a:lvl4pPr marL="1828800" lvl="3"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4pPr>
            <a:lvl5pPr marL="2286000" lvl="4"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5pPr>
            <a:lvl6pPr marL="2743200" lvl="5"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6pPr>
            <a:lvl7pPr marL="3200400" lvl="6"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7pPr>
            <a:lvl8pPr marL="3657600" lvl="7"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8pPr>
            <a:lvl9pPr marL="4114800" lvl="8" indent="-317500">
              <a:lnSpc>
                <a:spcPct val="100000"/>
              </a:lnSpc>
              <a:spcBef>
                <a:spcPts val="0"/>
              </a:spcBef>
              <a:spcAft>
                <a:spcPts val="0"/>
              </a:spcAft>
              <a:buClr>
                <a:schemeClr val="dk1"/>
              </a:buClr>
              <a:buSzPts val="1400"/>
              <a:buFont typeface="Krub"/>
              <a:buChar char="■"/>
              <a:defRPr>
                <a:solidFill>
                  <a:schemeClr val="dk1"/>
                </a:solidFill>
                <a:latin typeface="Krub"/>
                <a:ea typeface="Krub"/>
                <a:cs typeface="Krub"/>
                <a:sym typeface="Kru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2" r:id="rId8"/>
    <p:sldLayoutId id="2147483664" r:id="rId9"/>
    <p:sldLayoutId id="2147483672" r:id="rId10"/>
    <p:sldLayoutId id="2147483673"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6AB100-1431-57AF-2212-FDE92D1A17C8}"/>
              </a:ext>
            </a:extLst>
          </p:cNvPr>
          <p:cNvPicPr>
            <a:picLocks noChangeAspect="1"/>
          </p:cNvPicPr>
          <p:nvPr/>
        </p:nvPicPr>
        <p:blipFill>
          <a:blip r:embed="rId2"/>
          <a:stretch>
            <a:fillRect/>
          </a:stretch>
        </p:blipFill>
        <p:spPr>
          <a:xfrm>
            <a:off x="852055" y="0"/>
            <a:ext cx="7305558" cy="5239848"/>
          </a:xfrm>
          <a:prstGeom prst="rect">
            <a:avLst/>
          </a:prstGeom>
        </p:spPr>
      </p:pic>
    </p:spTree>
    <p:extLst>
      <p:ext uri="{BB962C8B-B14F-4D97-AF65-F5344CB8AC3E}">
        <p14:creationId xmlns:p14="http://schemas.microsoft.com/office/powerpoint/2010/main" val="96372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1036262" y="324000"/>
            <a:ext cx="3525900"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Collection 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715104" y="2007056"/>
            <a:ext cx="4056744" cy="2919369"/>
          </a:xfrm>
          <a:prstGeom prst="rect">
            <a:avLst/>
          </a:prstGeom>
        </p:spPr>
        <p:txBody>
          <a:bodyPr spcFirstLastPara="1" wrap="square" lIns="91425" tIns="91425" rIns="91425" bIns="91425" anchor="t" anchorCtr="0">
            <a:noAutofit/>
          </a:bodyPr>
          <a:lstStyle/>
          <a:p>
            <a:pPr marL="0" marR="0" indent="0" algn="just">
              <a:lnSpc>
                <a:spcPct val="120000"/>
              </a:lnSpc>
              <a:spcBef>
                <a:spcPts val="0"/>
              </a:spcBef>
              <a:spcAft>
                <a:spcPts val="600"/>
              </a:spcAft>
              <a:buNone/>
            </a:pPr>
            <a:r>
              <a:rPr lang="en-US" sz="1600" b="0" i="0" u="none" strike="noStrike" dirty="0">
                <a:solidFill>
                  <a:srgbClr val="000000"/>
                </a:solidFill>
                <a:effectLst/>
                <a:latin typeface="Krub" panose="00000500000000000000" pitchFamily="2" charset="-34"/>
                <a:cs typeface="Krub" panose="00000500000000000000" pitchFamily="2" charset="-34"/>
              </a:rPr>
              <a:t>It is applied at the beginning of analysis. Data-driven judgments require digitally recorded raw data that is pertinent and well-organized. Use in data such as basic customer data, historical stock price data, social media, financial trading data.</a:t>
            </a:r>
            <a:endParaRPr lang="en-US" sz="1600" dirty="0">
              <a:latin typeface="Krub" panose="00000500000000000000" pitchFamily="2" charset="-34"/>
              <a:cs typeface="Krub" panose="00000500000000000000" pitchFamily="2" charset="-34"/>
            </a:endParaRPr>
          </a:p>
        </p:txBody>
      </p:sp>
      <p:sp>
        <p:nvSpPr>
          <p:cNvPr id="1054" name="Google Shape;1054;p54"/>
          <p:cNvSpPr/>
          <p:nvPr/>
        </p:nvSpPr>
        <p:spPr>
          <a:xfrm>
            <a:off x="4731399" y="745872"/>
            <a:ext cx="3697497" cy="3697497"/>
          </a:xfrm>
          <a:custGeom>
            <a:avLst/>
            <a:gdLst/>
            <a:ahLst/>
            <a:cxnLst/>
            <a:rect l="l" t="t" r="r" b="b"/>
            <a:pathLst>
              <a:path w="95088" h="95088" extrusionOk="0">
                <a:moveTo>
                  <a:pt x="50376" y="6821"/>
                </a:moveTo>
                <a:cubicBezTo>
                  <a:pt x="52049" y="6821"/>
                  <a:pt x="53727" y="6915"/>
                  <a:pt x="55414" y="7122"/>
                </a:cubicBezTo>
                <a:cubicBezTo>
                  <a:pt x="62275" y="7968"/>
                  <a:pt x="68096" y="10895"/>
                  <a:pt x="73072" y="15578"/>
                </a:cubicBezTo>
                <a:cubicBezTo>
                  <a:pt x="76486" y="18764"/>
                  <a:pt x="79348" y="22407"/>
                  <a:pt x="81917" y="26309"/>
                </a:cubicBezTo>
                <a:cubicBezTo>
                  <a:pt x="85364" y="31577"/>
                  <a:pt x="87673" y="37301"/>
                  <a:pt x="88519" y="43577"/>
                </a:cubicBezTo>
                <a:cubicBezTo>
                  <a:pt x="88681" y="44715"/>
                  <a:pt x="88844" y="45821"/>
                  <a:pt x="89006" y="46959"/>
                </a:cubicBezTo>
                <a:cubicBezTo>
                  <a:pt x="89006" y="48357"/>
                  <a:pt x="89006" y="49756"/>
                  <a:pt x="89006" y="51121"/>
                </a:cubicBezTo>
                <a:cubicBezTo>
                  <a:pt x="88876" y="52064"/>
                  <a:pt x="88746" y="53008"/>
                  <a:pt x="88584" y="53918"/>
                </a:cubicBezTo>
                <a:cubicBezTo>
                  <a:pt x="87836" y="58438"/>
                  <a:pt x="86340" y="62731"/>
                  <a:pt x="84941" y="67056"/>
                </a:cubicBezTo>
                <a:cubicBezTo>
                  <a:pt x="83120" y="72877"/>
                  <a:pt x="79576" y="77332"/>
                  <a:pt x="74275" y="80324"/>
                </a:cubicBezTo>
                <a:cubicBezTo>
                  <a:pt x="66535" y="84649"/>
                  <a:pt x="58080" y="86860"/>
                  <a:pt x="49332" y="87901"/>
                </a:cubicBezTo>
                <a:cubicBezTo>
                  <a:pt x="48227" y="88031"/>
                  <a:pt x="47121" y="88161"/>
                  <a:pt x="46048" y="88259"/>
                </a:cubicBezTo>
                <a:lnTo>
                  <a:pt x="40520" y="88259"/>
                </a:lnTo>
                <a:cubicBezTo>
                  <a:pt x="40194" y="88194"/>
                  <a:pt x="39869" y="88161"/>
                  <a:pt x="39544" y="88096"/>
                </a:cubicBezTo>
                <a:cubicBezTo>
                  <a:pt x="36877" y="87673"/>
                  <a:pt x="34178" y="87446"/>
                  <a:pt x="31577" y="86795"/>
                </a:cubicBezTo>
                <a:cubicBezTo>
                  <a:pt x="24260" y="84877"/>
                  <a:pt x="18471" y="80617"/>
                  <a:pt x="13919" y="74633"/>
                </a:cubicBezTo>
                <a:cubicBezTo>
                  <a:pt x="8813" y="67836"/>
                  <a:pt x="6211" y="60194"/>
                  <a:pt x="6081" y="51674"/>
                </a:cubicBezTo>
                <a:cubicBezTo>
                  <a:pt x="6016" y="48130"/>
                  <a:pt x="6569" y="44650"/>
                  <a:pt x="7415" y="41203"/>
                </a:cubicBezTo>
                <a:cubicBezTo>
                  <a:pt x="9626" y="32618"/>
                  <a:pt x="12910" y="24520"/>
                  <a:pt x="18666" y="17659"/>
                </a:cubicBezTo>
                <a:cubicBezTo>
                  <a:pt x="21983" y="13691"/>
                  <a:pt x="26016" y="10667"/>
                  <a:pt x="31154" y="9496"/>
                </a:cubicBezTo>
                <a:cubicBezTo>
                  <a:pt x="34503" y="8716"/>
                  <a:pt x="37885" y="8163"/>
                  <a:pt x="41300" y="7610"/>
                </a:cubicBezTo>
                <a:cubicBezTo>
                  <a:pt x="44319" y="7128"/>
                  <a:pt x="47339" y="6821"/>
                  <a:pt x="50376" y="6821"/>
                </a:cubicBezTo>
                <a:close/>
                <a:moveTo>
                  <a:pt x="0" y="1"/>
                </a:moveTo>
                <a:lnTo>
                  <a:pt x="0" y="95088"/>
                </a:lnTo>
                <a:lnTo>
                  <a:pt x="95088" y="95088"/>
                </a:lnTo>
                <a:lnTo>
                  <a:pt x="950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4"/>
          <p:cNvPicPr preferRelativeResize="0"/>
          <p:nvPr/>
        </p:nvPicPr>
        <p:blipFill>
          <a:blip r:embed="rId3">
            <a:alphaModFix amt="90000"/>
          </a:blip>
          <a:stretch>
            <a:fillRect/>
          </a:stretch>
        </p:blipFill>
        <p:spPr>
          <a:xfrm>
            <a:off x="7684055" y="-1229038"/>
            <a:ext cx="2725187" cy="2557909"/>
          </a:xfrm>
          <a:prstGeom prst="rect">
            <a:avLst/>
          </a:prstGeom>
          <a:noFill/>
          <a:ln>
            <a:noFill/>
          </a:ln>
        </p:spPr>
      </p:pic>
      <p:pic>
        <p:nvPicPr>
          <p:cNvPr id="6148" name="Picture 4" descr="Data Collection Techniques - A Guide | SafetyCulture">
            <a:extLst>
              <a:ext uri="{FF2B5EF4-FFF2-40B4-BE49-F238E27FC236}">
                <a16:creationId xmlns:a16="http://schemas.microsoft.com/office/drawing/2014/main" id="{383E09A4-3181-4ADD-B1EB-7D76286B6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752" y="1882500"/>
            <a:ext cx="3934088" cy="2248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1036262" y="324000"/>
            <a:ext cx="3525900"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Collection 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270739" y="1542236"/>
            <a:ext cx="5056946" cy="2919369"/>
          </a:xfrm>
          <a:prstGeom prst="rect">
            <a:avLst/>
          </a:prstGeom>
        </p:spPr>
        <p:txBody>
          <a:bodyPr spcFirstLastPara="1" wrap="square" lIns="91425" tIns="91425" rIns="91425" bIns="91425" anchor="t" anchorCtr="0">
            <a:noAutofit/>
          </a:bodyPr>
          <a:lstStyle/>
          <a:p>
            <a:pPr rtl="0" fontAlgn="base">
              <a:lnSpc>
                <a:spcPct val="130000"/>
              </a:lnSpc>
              <a:spcBef>
                <a:spcPts val="0"/>
              </a:spcBef>
              <a:spcAft>
                <a:spcPts val="600"/>
              </a:spcAft>
              <a:buFont typeface="Arial" panose="020B0604020202020204" pitchFamily="34" charset="0"/>
              <a:buChar char="•"/>
            </a:pPr>
            <a:r>
              <a:rPr lang="en-US" sz="1400" b="1" i="0" u="none" strike="noStrike" dirty="0">
                <a:solidFill>
                  <a:srgbClr val="000000"/>
                </a:solidFill>
                <a:effectLst/>
                <a:latin typeface="Krub" panose="00000500000000000000" pitchFamily="2" charset="-34"/>
                <a:cs typeface="Krub" panose="00000500000000000000" pitchFamily="2" charset="-34"/>
              </a:rPr>
              <a:t>Cleansing, dealing with missing values</a:t>
            </a:r>
            <a:r>
              <a:rPr lang="en-US" sz="1400" b="0" i="0" u="none" strike="noStrike" dirty="0">
                <a:solidFill>
                  <a:srgbClr val="000000"/>
                </a:solidFill>
                <a:effectLst/>
                <a:latin typeface="Krub" panose="00000500000000000000" pitchFamily="2" charset="-34"/>
                <a:cs typeface="Krub" panose="00000500000000000000" pitchFamily="2" charset="-34"/>
              </a:rPr>
              <a:t>: Make sure that there aren’t any spelling mistakes or missing values that need to be corrected. These mistakes are usually human errors or someone that didn’t fully fill in forms. </a:t>
            </a:r>
          </a:p>
          <a:p>
            <a:pPr rtl="0" fontAlgn="base">
              <a:lnSpc>
                <a:spcPct val="130000"/>
              </a:lnSpc>
              <a:spcBef>
                <a:spcPts val="0"/>
              </a:spcBef>
              <a:spcAft>
                <a:spcPts val="600"/>
              </a:spcAft>
              <a:buFont typeface="Arial" panose="020B0604020202020204" pitchFamily="34" charset="0"/>
              <a:buChar char="•"/>
            </a:pPr>
            <a:endParaRPr lang="en-US" sz="1400" b="0" i="0" u="none" strike="noStrike" dirty="0">
              <a:solidFill>
                <a:srgbClr val="000000"/>
              </a:solidFill>
              <a:effectLst/>
              <a:latin typeface="Krub" panose="00000500000000000000" pitchFamily="2" charset="-34"/>
              <a:cs typeface="Krub" panose="00000500000000000000" pitchFamily="2" charset="-34"/>
            </a:endParaRPr>
          </a:p>
          <a:p>
            <a:pPr>
              <a:lnSpc>
                <a:spcPct val="130000"/>
              </a:lnSpc>
              <a:spcAft>
                <a:spcPts val="600"/>
              </a:spcAft>
              <a:buFont typeface="Arial" panose="020B0604020202020204" pitchFamily="34" charset="0"/>
              <a:buChar char="•"/>
            </a:pPr>
            <a:r>
              <a:rPr lang="en-US" sz="1400" b="1" i="0" u="none" strike="noStrike" dirty="0">
                <a:solidFill>
                  <a:srgbClr val="000000"/>
                </a:solidFill>
                <a:effectLst/>
                <a:latin typeface="Krub" panose="00000500000000000000" pitchFamily="2" charset="-34"/>
                <a:cs typeface="Krub" panose="00000500000000000000" pitchFamily="2" charset="-34"/>
              </a:rPr>
              <a:t>Labeling: </a:t>
            </a:r>
            <a:r>
              <a:rPr lang="en-US" sz="1400" b="0" i="0" u="none" strike="noStrike" dirty="0">
                <a:solidFill>
                  <a:srgbClr val="000000"/>
                </a:solidFill>
                <a:effectLst/>
                <a:latin typeface="Krub" panose="00000500000000000000" pitchFamily="2" charset="-34"/>
                <a:cs typeface="Krub" panose="00000500000000000000" pitchFamily="2" charset="-34"/>
              </a:rPr>
              <a:t>Refers to the process of adding tags or labels to raw data such as images, videos, text, and audio. These tags form a representation of the type of object the data belongs to.</a:t>
            </a:r>
          </a:p>
          <a:p>
            <a:pPr marL="133350" indent="0">
              <a:lnSpc>
                <a:spcPct val="130000"/>
              </a:lnSpc>
              <a:spcAft>
                <a:spcPts val="600"/>
              </a:spcAft>
              <a:buNone/>
            </a:pPr>
            <a:br>
              <a:rPr lang="en-US" sz="1400" dirty="0">
                <a:latin typeface="Krub" panose="00000500000000000000" pitchFamily="2" charset="-34"/>
                <a:cs typeface="Krub" panose="00000500000000000000" pitchFamily="2" charset="-34"/>
              </a:rPr>
            </a:br>
            <a:endParaRPr lang="en-US" sz="1400" dirty="0">
              <a:latin typeface="Krub" panose="00000500000000000000" pitchFamily="2" charset="-34"/>
              <a:cs typeface="Krub" panose="00000500000000000000" pitchFamily="2" charset="-34"/>
            </a:endParaRPr>
          </a:p>
        </p:txBody>
      </p:sp>
      <p:pic>
        <p:nvPicPr>
          <p:cNvPr id="1055" name="Google Shape;1055;p54"/>
          <p:cNvPicPr preferRelativeResize="0"/>
          <p:nvPr/>
        </p:nvPicPr>
        <p:blipFill>
          <a:blip r:embed="rId3">
            <a:alphaModFix amt="90000"/>
          </a:blip>
          <a:stretch>
            <a:fillRect/>
          </a:stretch>
        </p:blipFill>
        <p:spPr>
          <a:xfrm>
            <a:off x="7684055" y="-1229038"/>
            <a:ext cx="2725187" cy="2557909"/>
          </a:xfrm>
          <a:prstGeom prst="rect">
            <a:avLst/>
          </a:prstGeom>
          <a:noFill/>
          <a:ln>
            <a:noFill/>
          </a:ln>
        </p:spPr>
      </p:pic>
      <p:pic>
        <p:nvPicPr>
          <p:cNvPr id="10242" name="Picture 2">
            <a:extLst>
              <a:ext uri="{FF2B5EF4-FFF2-40B4-BE49-F238E27FC236}">
                <a16:creationId xmlns:a16="http://schemas.microsoft.com/office/drawing/2014/main" id="{68BEC74C-DC0C-4F93-A590-1F4507443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839" y="1166127"/>
            <a:ext cx="3581161" cy="14056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D53AB23-DE80-42F2-83F4-09A60BDB5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237" y="2791858"/>
            <a:ext cx="2787024" cy="222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533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54">
            <a:extLst>
              <a:ext uri="{FF2B5EF4-FFF2-40B4-BE49-F238E27FC236}">
                <a16:creationId xmlns:a16="http://schemas.microsoft.com/office/drawing/2014/main" id="{09854C7E-ACF1-4D7F-A6E2-3F3AF1F1A285}"/>
              </a:ext>
            </a:extLst>
          </p:cNvPr>
          <p:cNvSpPr txBox="1">
            <a:spLocks/>
          </p:cNvSpPr>
          <p:nvPr/>
        </p:nvSpPr>
        <p:spPr>
          <a:xfrm>
            <a:off x="583089" y="2029182"/>
            <a:ext cx="3646011" cy="29193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285750" fontAlgn="base">
              <a:lnSpc>
                <a:spcPct val="130000"/>
              </a:lnSpc>
              <a:spcAft>
                <a:spcPts val="600"/>
              </a:spcAft>
              <a:buFont typeface="Arial" panose="020B0604020202020204" pitchFamily="34" charset="0"/>
              <a:buChar char="•"/>
            </a:pPr>
            <a:r>
              <a:rPr lang="en-US" sz="1600" b="1" dirty="0">
                <a:latin typeface="Krub" panose="00000500000000000000" pitchFamily="2" charset="-34"/>
                <a:cs typeface="Krub" panose="00000500000000000000" pitchFamily="2" charset="-34"/>
              </a:rPr>
              <a:t>Balancing:  </a:t>
            </a:r>
            <a:r>
              <a:rPr lang="en-US" sz="1600" dirty="0">
                <a:latin typeface="Krub" panose="00000500000000000000" pitchFamily="2" charset="-34"/>
                <a:cs typeface="Krub" panose="00000500000000000000" pitchFamily="2" charset="-34"/>
              </a:rPr>
              <a:t>A balanced dataset is a dataset where each output class (or target class) is represented by the same number of input samples.</a:t>
            </a:r>
          </a:p>
        </p:txBody>
      </p:sp>
      <p:pic>
        <p:nvPicPr>
          <p:cNvPr id="4" name="Picture 2">
            <a:extLst>
              <a:ext uri="{FF2B5EF4-FFF2-40B4-BE49-F238E27FC236}">
                <a16:creationId xmlns:a16="http://schemas.microsoft.com/office/drawing/2014/main" id="{F6E31DC3-0707-49B2-BDF9-150D7F3D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417" y="48540"/>
            <a:ext cx="3406140" cy="17177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C62A8F-EF92-48AD-8550-505C04A0D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4" y="2467795"/>
            <a:ext cx="4391025" cy="1581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42C800-96D2-4762-A97F-5B23DE60152C}"/>
              </a:ext>
            </a:extLst>
          </p:cNvPr>
          <p:cNvSpPr txBox="1"/>
          <p:nvPr/>
        </p:nvSpPr>
        <p:spPr>
          <a:xfrm>
            <a:off x="4047928" y="1800119"/>
            <a:ext cx="4998720" cy="861774"/>
          </a:xfrm>
          <a:prstGeom prst="rect">
            <a:avLst/>
          </a:prstGeom>
          <a:noFill/>
        </p:spPr>
        <p:txBody>
          <a:bodyPr wrap="square" rtlCol="0">
            <a:spAutoFit/>
          </a:bodyPr>
          <a:lstStyle/>
          <a:p>
            <a:pPr marL="914400" rtl="0">
              <a:spcBef>
                <a:spcPts val="0"/>
              </a:spcBef>
              <a:spcAft>
                <a:spcPts val="0"/>
              </a:spcAft>
            </a:pPr>
            <a:r>
              <a:rPr lang="en-US" sz="1200" b="0" i="0" u="none" strike="noStrike" dirty="0">
                <a:solidFill>
                  <a:srgbClr val="161616"/>
                </a:solidFill>
                <a:effectLst/>
                <a:latin typeface="Krub" panose="00000500000000000000" pitchFamily="2" charset="-34"/>
                <a:cs typeface="Krub" panose="00000500000000000000" pitchFamily="2" charset="-34"/>
              </a:rPr>
              <a:t>The original data set again has 4 males and 2 females. The data still has 2 males for every 1 female.</a:t>
            </a:r>
            <a:endParaRPr lang="en-US" sz="1200" b="0" dirty="0">
              <a:effectLst/>
              <a:latin typeface="Krub" panose="00000500000000000000" pitchFamily="2" charset="-34"/>
              <a:cs typeface="Krub" panose="00000500000000000000" pitchFamily="2" charset="-34"/>
            </a:endParaRPr>
          </a:p>
          <a:p>
            <a:br>
              <a:rPr lang="en-US" sz="1300" dirty="0">
                <a:latin typeface="Krub" panose="00000500000000000000" pitchFamily="2" charset="-34"/>
                <a:cs typeface="Krub" panose="00000500000000000000" pitchFamily="2" charset="-34"/>
              </a:rPr>
            </a:br>
            <a:endParaRPr lang="en-US" sz="1300" dirty="0">
              <a:latin typeface="Krub" panose="00000500000000000000" pitchFamily="2" charset="-34"/>
              <a:cs typeface="Krub" panose="00000500000000000000" pitchFamily="2" charset="-34"/>
            </a:endParaRPr>
          </a:p>
        </p:txBody>
      </p:sp>
      <p:sp>
        <p:nvSpPr>
          <p:cNvPr id="7" name="TextBox 6">
            <a:extLst>
              <a:ext uri="{FF2B5EF4-FFF2-40B4-BE49-F238E27FC236}">
                <a16:creationId xmlns:a16="http://schemas.microsoft.com/office/drawing/2014/main" id="{CDF3651C-D476-42FF-9B34-E79AFB454A50}"/>
              </a:ext>
            </a:extLst>
          </p:cNvPr>
          <p:cNvSpPr txBox="1"/>
          <p:nvPr/>
        </p:nvSpPr>
        <p:spPr>
          <a:xfrm>
            <a:off x="4914900" y="4130040"/>
            <a:ext cx="4137660" cy="830997"/>
          </a:xfrm>
          <a:prstGeom prst="rect">
            <a:avLst/>
          </a:prstGeom>
          <a:noFill/>
        </p:spPr>
        <p:txBody>
          <a:bodyPr wrap="square" rtlCol="0">
            <a:spAutoFit/>
          </a:bodyPr>
          <a:lstStyle/>
          <a:p>
            <a:r>
              <a:rPr lang="en-US" sz="1200" b="0" i="0" u="none" strike="noStrike" dirty="0">
                <a:solidFill>
                  <a:srgbClr val="161616"/>
                </a:solidFill>
                <a:effectLst/>
                <a:latin typeface="Krub" panose="00000500000000000000" pitchFamily="2" charset="-34"/>
                <a:cs typeface="Krub" panose="00000500000000000000" pitchFamily="2" charset="-34"/>
              </a:rPr>
              <a:t>In the balanced data set, the records with IDs B and D have been discarded from the data set. The data set now has an even distribution with 2 males and 2 females.</a:t>
            </a:r>
            <a:endParaRPr lang="en-US" sz="1200" dirty="0">
              <a:latin typeface="Krub" panose="00000500000000000000" pitchFamily="2" charset="-34"/>
              <a:cs typeface="Krub" panose="00000500000000000000" pitchFamily="2" charset="-34"/>
            </a:endParaRPr>
          </a:p>
        </p:txBody>
      </p:sp>
    </p:spTree>
    <p:extLst>
      <p:ext uri="{BB962C8B-B14F-4D97-AF65-F5344CB8AC3E}">
        <p14:creationId xmlns:p14="http://schemas.microsoft.com/office/powerpoint/2010/main" val="38801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2809050" y="273997"/>
            <a:ext cx="3525900"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Analysis</a:t>
            </a:r>
            <a:br>
              <a:rPr lang="en-US" sz="3600" dirty="0">
                <a:solidFill>
                  <a:schemeClr val="dk1"/>
                </a:solidFill>
                <a:latin typeface="Elsie"/>
                <a:ea typeface="Elsie"/>
                <a:cs typeface="Elsie"/>
                <a:sym typeface="Elsie"/>
              </a:rPr>
            </a:br>
            <a:r>
              <a:rPr lang="en-US" sz="3600" dirty="0">
                <a:solidFill>
                  <a:schemeClr val="dk1"/>
                </a:solidFill>
                <a:latin typeface="Elsie"/>
                <a:ea typeface="Elsie"/>
                <a:cs typeface="Elsie"/>
                <a:sym typeface="Elsie"/>
              </a:rPr>
              <a:t>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1389459" y="1509623"/>
            <a:ext cx="6365081" cy="3217005"/>
          </a:xfrm>
          <a:prstGeom prst="rect">
            <a:avLst/>
          </a:prstGeom>
        </p:spPr>
        <p:txBody>
          <a:bodyPr spcFirstLastPara="1" wrap="square" lIns="91425" tIns="91425" rIns="91425" bIns="91425" anchor="t" anchorCtr="0">
            <a:noAutofit/>
          </a:bodyPr>
          <a:lstStyle/>
          <a:p>
            <a:pPr marL="457200" rtl="0">
              <a:lnSpc>
                <a:spcPct val="130000"/>
              </a:lnSpc>
              <a:spcBef>
                <a:spcPts val="0"/>
              </a:spcBef>
              <a:spcAft>
                <a:spcPts val="600"/>
              </a:spcAft>
            </a:pPr>
            <a:r>
              <a:rPr lang="en-US" b="0" i="0" u="none" strike="noStrike" dirty="0">
                <a:solidFill>
                  <a:srgbClr val="000000"/>
                </a:solidFill>
                <a:effectLst/>
                <a:latin typeface="Krub" panose="00000500000000000000" pitchFamily="2" charset="-34"/>
                <a:cs typeface="Krub" panose="00000500000000000000" pitchFamily="2" charset="-34"/>
              </a:rPr>
              <a:t>It is used following the collection and organization of the data. In order to get business insights, reports and dashboards are created using data. It uses data for inventory management and pricing optimization.</a:t>
            </a:r>
            <a:endParaRPr lang="en-US" b="0" dirty="0">
              <a:effectLst/>
              <a:latin typeface="Krub" panose="00000500000000000000" pitchFamily="2" charset="-34"/>
              <a:cs typeface="Krub" panose="00000500000000000000" pitchFamily="2" charset="-34"/>
            </a:endParaRPr>
          </a:p>
          <a:p>
            <a:pPr marL="457200" rtl="0">
              <a:lnSpc>
                <a:spcPct val="130000"/>
              </a:lnSpc>
              <a:spcBef>
                <a:spcPts val="0"/>
              </a:spcBef>
              <a:spcAft>
                <a:spcPts val="600"/>
              </a:spcAft>
            </a:pPr>
            <a:r>
              <a:rPr lang="en-US" b="0" i="0" u="none" strike="noStrike" dirty="0">
                <a:solidFill>
                  <a:srgbClr val="000000"/>
                </a:solidFill>
                <a:effectLst/>
                <a:latin typeface="Krub" panose="00000500000000000000" pitchFamily="2" charset="-34"/>
                <a:cs typeface="Krub" panose="00000500000000000000" pitchFamily="2" charset="-34"/>
              </a:rPr>
              <a:t>Extract info and present it in the form of : metrics, KPIs, reports, dashboards.</a:t>
            </a:r>
            <a:endParaRPr lang="en-US" b="0" dirty="0">
              <a:effectLst/>
              <a:latin typeface="Krub" panose="00000500000000000000" pitchFamily="2" charset="-34"/>
              <a:cs typeface="Krub" panose="00000500000000000000" pitchFamily="2" charset="-34"/>
            </a:endParaRPr>
          </a:p>
          <a:p>
            <a:pPr marL="133350" indent="0">
              <a:buNone/>
            </a:pPr>
            <a:endParaRPr lang="en-US" sz="1400" b="1" dirty="0">
              <a:effectLst/>
              <a:latin typeface="Krub" panose="00000500000000000000" pitchFamily="2" charset="-34"/>
              <a:ea typeface="SimSun" panose="02010600030101010101" pitchFamily="2" charset="-122"/>
              <a:cs typeface="Krub" panose="00000500000000000000" pitchFamily="2" charset="-34"/>
            </a:endParaRPr>
          </a:p>
        </p:txBody>
      </p:sp>
      <p:pic>
        <p:nvPicPr>
          <p:cNvPr id="1055" name="Google Shape;1055;p54"/>
          <p:cNvPicPr preferRelativeResize="0"/>
          <p:nvPr/>
        </p:nvPicPr>
        <p:blipFill>
          <a:blip r:embed="rId3">
            <a:alphaModFix amt="90000"/>
          </a:blip>
          <a:stretch>
            <a:fillRect/>
          </a:stretch>
        </p:blipFill>
        <p:spPr>
          <a:xfrm>
            <a:off x="8385095" y="-1752807"/>
            <a:ext cx="2725187" cy="2557909"/>
          </a:xfrm>
          <a:prstGeom prst="rect">
            <a:avLst/>
          </a:prstGeom>
          <a:noFill/>
          <a:ln>
            <a:noFill/>
          </a:ln>
        </p:spPr>
      </p:pic>
    </p:spTree>
    <p:extLst>
      <p:ext uri="{BB962C8B-B14F-4D97-AF65-F5344CB8AC3E}">
        <p14:creationId xmlns:p14="http://schemas.microsoft.com/office/powerpoint/2010/main" val="404424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4CB99DA-D675-7E78-E6B4-183F9D8F5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744" y="1517135"/>
            <a:ext cx="5907798" cy="23879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6201BA-404B-581F-CCCD-57D4F4AEFC43}"/>
              </a:ext>
            </a:extLst>
          </p:cNvPr>
          <p:cNvSpPr txBox="1"/>
          <p:nvPr/>
        </p:nvSpPr>
        <p:spPr>
          <a:xfrm>
            <a:off x="195854" y="1975498"/>
            <a:ext cx="2929890" cy="1471237"/>
          </a:xfrm>
          <a:prstGeom prst="rect">
            <a:avLst/>
          </a:prstGeom>
          <a:noFill/>
        </p:spPr>
        <p:txBody>
          <a:bodyPr wrap="square">
            <a:spAutoFit/>
          </a:bodyPr>
          <a:lstStyle/>
          <a:p>
            <a:pPr>
              <a:lnSpc>
                <a:spcPct val="130000"/>
              </a:lnSpc>
              <a:spcAft>
                <a:spcPts val="600"/>
              </a:spcAft>
            </a:pPr>
            <a:r>
              <a:rPr lang="en-US" sz="1400" b="0" u="none" strike="noStrike" dirty="0">
                <a:solidFill>
                  <a:schemeClr val="bg1">
                    <a:lumMod val="10000"/>
                  </a:schemeClr>
                </a:solidFill>
                <a:effectLst/>
                <a:latin typeface="Krub" panose="00000500000000000000" pitchFamily="2" charset="-34"/>
                <a:cs typeface="Krub" panose="00000500000000000000" pitchFamily="2" charset="-34"/>
              </a:rPr>
              <a:t>Metric table developed in Tableau demonstrating the total number of tickets opened and closed by source system, on a monthly basis.</a:t>
            </a:r>
            <a:endParaRPr lang="en-US" sz="1400" dirty="0">
              <a:solidFill>
                <a:schemeClr val="bg1">
                  <a:lumMod val="10000"/>
                </a:schemeClr>
              </a:solidFill>
              <a:latin typeface="Krub" panose="00000500000000000000" pitchFamily="2" charset="-34"/>
              <a:cs typeface="Krub" panose="00000500000000000000" pitchFamily="2" charset="-34"/>
            </a:endParaRPr>
          </a:p>
        </p:txBody>
      </p:sp>
      <p:sp>
        <p:nvSpPr>
          <p:cNvPr id="7" name="Google Shape;1052;p54">
            <a:extLst>
              <a:ext uri="{FF2B5EF4-FFF2-40B4-BE49-F238E27FC236}">
                <a16:creationId xmlns:a16="http://schemas.microsoft.com/office/drawing/2014/main" id="{8A8FAF1F-4ACE-351C-359C-9C2649511611}"/>
              </a:ext>
            </a:extLst>
          </p:cNvPr>
          <p:cNvSpPr txBox="1">
            <a:spLocks/>
          </p:cNvSpPr>
          <p:nvPr/>
        </p:nvSpPr>
        <p:spPr>
          <a:xfrm>
            <a:off x="-265271" y="292312"/>
            <a:ext cx="5354320" cy="155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1pPr>
            <a:lvl2pPr marR="0" lvl="1"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2pPr>
            <a:lvl3pPr marR="0" lvl="2"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3pPr>
            <a:lvl4pPr marR="0" lvl="3"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4pPr>
            <a:lvl5pPr marR="0" lvl="4"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5pPr>
            <a:lvl6pPr marR="0" lvl="5"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6pPr>
            <a:lvl7pPr marR="0" lvl="6"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7pPr>
            <a:lvl8pPr marR="0" lvl="7"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8pPr>
            <a:lvl9pPr marR="0" lvl="8" algn="ctr" rtl="0">
              <a:lnSpc>
                <a:spcPct val="85000"/>
              </a:lnSpc>
              <a:spcBef>
                <a:spcPts val="0"/>
              </a:spcBef>
              <a:spcAft>
                <a:spcPts val="0"/>
              </a:spcAft>
              <a:buClr>
                <a:schemeClr val="dk1"/>
              </a:buClr>
              <a:buSzPts val="3500"/>
              <a:buFont typeface="Elsie"/>
              <a:buNone/>
              <a:defRPr sz="3500" b="0" i="0" u="none" strike="noStrike" cap="none">
                <a:solidFill>
                  <a:schemeClr val="dk1"/>
                </a:solidFill>
                <a:latin typeface="Elsie"/>
                <a:ea typeface="Elsie"/>
                <a:cs typeface="Elsie"/>
                <a:sym typeface="Elsie"/>
              </a:defRPr>
            </a:lvl9pPr>
          </a:lstStyle>
          <a:p>
            <a:r>
              <a:rPr lang="vi-VN" sz="3600"/>
              <a:t>Example of Analysis</a:t>
            </a:r>
            <a:br>
              <a:rPr lang="vi-VN" sz="3600"/>
            </a:br>
            <a:r>
              <a:rPr lang="vi-VN" sz="3600"/>
              <a:t>Techniques</a:t>
            </a:r>
            <a:br>
              <a:rPr lang="vi-VN" sz="3600"/>
            </a:br>
            <a:endParaRPr lang="vi-VN" dirty="0"/>
          </a:p>
        </p:txBody>
      </p:sp>
    </p:spTree>
    <p:extLst>
      <p:ext uri="{BB962C8B-B14F-4D97-AF65-F5344CB8AC3E}">
        <p14:creationId xmlns:p14="http://schemas.microsoft.com/office/powerpoint/2010/main" val="379233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556260" y="301140"/>
            <a:ext cx="5354320" cy="1558500"/>
          </a:xfrm>
          <a:prstGeom prst="rect">
            <a:avLst/>
          </a:prstGeom>
        </p:spPr>
        <p:txBody>
          <a:bodyPr spcFirstLastPara="1" wrap="square" lIns="91425" tIns="91425" rIns="91425" bIns="91425" anchor="t" anchorCtr="0">
            <a:noAutofit/>
          </a:bodyPr>
          <a:lstStyle/>
          <a:p>
            <a:r>
              <a:rPr lang="vi-VN" sz="3600" dirty="0">
                <a:solidFill>
                  <a:schemeClr val="dk1"/>
                </a:solidFill>
                <a:latin typeface="Elsie"/>
                <a:ea typeface="Elsie"/>
                <a:cs typeface="Elsie"/>
                <a:sym typeface="Elsie"/>
              </a:rPr>
              <a:t>Example of </a:t>
            </a:r>
            <a:r>
              <a:rPr lang="en-US" sz="3600" dirty="0">
                <a:solidFill>
                  <a:schemeClr val="dk1"/>
                </a:solidFill>
                <a:latin typeface="Elsie"/>
                <a:ea typeface="Elsie"/>
                <a:cs typeface="Elsie"/>
                <a:sym typeface="Elsie"/>
              </a:rPr>
              <a:t>Analysis</a:t>
            </a:r>
            <a:br>
              <a:rPr lang="en-US" sz="3600" dirty="0">
                <a:solidFill>
                  <a:schemeClr val="dk1"/>
                </a:solidFill>
                <a:latin typeface="Elsie"/>
                <a:ea typeface="Elsie"/>
                <a:cs typeface="Elsie"/>
                <a:sym typeface="Elsie"/>
              </a:rPr>
            </a:br>
            <a:r>
              <a:rPr lang="en-US" sz="3600" dirty="0">
                <a:solidFill>
                  <a:schemeClr val="dk1"/>
                </a:solidFill>
                <a:latin typeface="Elsie"/>
                <a:ea typeface="Elsie"/>
                <a:cs typeface="Elsie"/>
                <a:sym typeface="Elsie"/>
              </a:rPr>
              <a:t>Techniques</a:t>
            </a:r>
            <a:br>
              <a:rPr lang="en-US" sz="3600" dirty="0">
                <a:solidFill>
                  <a:schemeClr val="dk1"/>
                </a:solidFill>
                <a:latin typeface="Elsie"/>
                <a:ea typeface="Elsie"/>
                <a:cs typeface="Elsie"/>
                <a:sym typeface="Elsie"/>
              </a:rPr>
            </a:br>
            <a:endParaRPr dirty="0"/>
          </a:p>
        </p:txBody>
      </p:sp>
      <p:pic>
        <p:nvPicPr>
          <p:cNvPr id="1055" name="Google Shape;1055;p54"/>
          <p:cNvPicPr preferRelativeResize="0"/>
          <p:nvPr/>
        </p:nvPicPr>
        <p:blipFill>
          <a:blip r:embed="rId3">
            <a:alphaModFix amt="90000"/>
          </a:blip>
          <a:stretch>
            <a:fillRect/>
          </a:stretch>
        </p:blipFill>
        <p:spPr>
          <a:xfrm>
            <a:off x="8385095" y="-1752807"/>
            <a:ext cx="2725187" cy="2557909"/>
          </a:xfrm>
          <a:prstGeom prst="rect">
            <a:avLst/>
          </a:prstGeom>
          <a:noFill/>
          <a:ln>
            <a:noFill/>
          </a:ln>
        </p:spPr>
      </p:pic>
      <p:pic>
        <p:nvPicPr>
          <p:cNvPr id="12290" name="Picture 2">
            <a:extLst>
              <a:ext uri="{FF2B5EF4-FFF2-40B4-BE49-F238E27FC236}">
                <a16:creationId xmlns:a16="http://schemas.microsoft.com/office/drawing/2014/main" id="{52FBF341-5D16-4E36-A192-B7B0CA0B6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6675" y="1612583"/>
            <a:ext cx="5111186" cy="3149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9809DC-9E48-4248-B7D2-B70CF273C1C7}"/>
              </a:ext>
            </a:extLst>
          </p:cNvPr>
          <p:cNvSpPr txBox="1"/>
          <p:nvPr/>
        </p:nvSpPr>
        <p:spPr>
          <a:xfrm>
            <a:off x="449580" y="2353402"/>
            <a:ext cx="3208020" cy="387927"/>
          </a:xfrm>
          <a:prstGeom prst="rect">
            <a:avLst/>
          </a:prstGeom>
          <a:noFill/>
        </p:spPr>
        <p:txBody>
          <a:bodyPr wrap="square" rtlCol="0">
            <a:spAutoFit/>
          </a:bodyPr>
          <a:lstStyle/>
          <a:p>
            <a:pPr algn="ctr">
              <a:lnSpc>
                <a:spcPct val="130000"/>
              </a:lnSpc>
              <a:spcAft>
                <a:spcPts val="600"/>
              </a:spcAft>
            </a:pPr>
            <a:r>
              <a:rPr lang="vi-VN" sz="1600" dirty="0">
                <a:solidFill>
                  <a:schemeClr val="bg1">
                    <a:lumMod val="10000"/>
                  </a:schemeClr>
                </a:solidFill>
                <a:latin typeface="Krub" panose="00000500000000000000" pitchFamily="2" charset="-34"/>
                <a:cs typeface="Krub" panose="00000500000000000000" pitchFamily="2" charset="-34"/>
              </a:rPr>
              <a:t>Superstore Dashboard</a:t>
            </a:r>
            <a:endParaRPr lang="en-US" sz="1600" dirty="0">
              <a:solidFill>
                <a:schemeClr val="bg1">
                  <a:lumMod val="10000"/>
                </a:schemeClr>
              </a:solidFill>
              <a:latin typeface="Krub" panose="00000500000000000000" pitchFamily="2" charset="-34"/>
              <a:cs typeface="Krub" panose="00000500000000000000" pitchFamily="2" charset="-34"/>
            </a:endParaRPr>
          </a:p>
        </p:txBody>
      </p:sp>
    </p:spTree>
    <p:extLst>
      <p:ext uri="{BB962C8B-B14F-4D97-AF65-F5344CB8AC3E}">
        <p14:creationId xmlns:p14="http://schemas.microsoft.com/office/powerpoint/2010/main" val="133493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1036262" y="324000"/>
            <a:ext cx="3525900"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Analytic 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151026" y="1769791"/>
            <a:ext cx="4680053" cy="2919369"/>
          </a:xfrm>
          <a:prstGeom prst="rect">
            <a:avLst/>
          </a:prstGeom>
        </p:spPr>
        <p:txBody>
          <a:bodyPr spcFirstLastPara="1" wrap="square" lIns="91425" tIns="91425" rIns="91425" bIns="91425" anchor="t" anchorCtr="0">
            <a:noAutofit/>
          </a:bodyPr>
          <a:lstStyle/>
          <a:p>
            <a:pPr marL="133350" indent="0" algn="just" rtl="0">
              <a:lnSpc>
                <a:spcPct val="130000"/>
              </a:lnSpc>
              <a:spcBef>
                <a:spcPts val="0"/>
              </a:spcBef>
              <a:spcAft>
                <a:spcPts val="600"/>
              </a:spcAft>
              <a:buNone/>
            </a:pPr>
            <a:r>
              <a:rPr lang="en-US" sz="1200" b="0" i="0" u="none" strike="noStrike" dirty="0">
                <a:solidFill>
                  <a:srgbClr val="000000"/>
                </a:solidFill>
                <a:effectLst/>
                <a:latin typeface="Krub" panose="00000500000000000000" pitchFamily="2" charset="-34"/>
                <a:cs typeface="Krub" panose="00000500000000000000" pitchFamily="2" charset="-34"/>
              </a:rPr>
              <a:t>It is used following the creation and discussion of BI reports. Traditional approaches use sophisticated statistical techniques to evaluate probable future scenarios. Artificial intelligence is used in machine learning to anticipate behavior in novel ways.</a:t>
            </a:r>
            <a:endParaRPr lang="en-US" sz="1200" b="0" dirty="0">
              <a:effectLst/>
              <a:latin typeface="Krub" panose="00000500000000000000" pitchFamily="2" charset="-34"/>
              <a:cs typeface="Krub" panose="00000500000000000000" pitchFamily="2" charset="-34"/>
            </a:endParaRPr>
          </a:p>
          <a:p>
            <a:pPr marL="457200" algn="just" rtl="0" fontAlgn="base">
              <a:lnSpc>
                <a:spcPct val="130000"/>
              </a:lnSpc>
              <a:spcBef>
                <a:spcPts val="0"/>
              </a:spcBef>
              <a:spcAft>
                <a:spcPts val="600"/>
              </a:spcAft>
              <a:buFont typeface="+mj-lt"/>
              <a:buAutoNum type="arabicPeriod"/>
            </a:pPr>
            <a:r>
              <a:rPr lang="en-US" sz="1200" b="1" i="0" u="none" strike="noStrike" dirty="0">
                <a:solidFill>
                  <a:srgbClr val="000000"/>
                </a:solidFill>
                <a:effectLst/>
                <a:latin typeface="Krub" panose="00000500000000000000" pitchFamily="2" charset="-34"/>
                <a:cs typeface="Krub" panose="00000500000000000000" pitchFamily="2" charset="-34"/>
              </a:rPr>
              <a:t>Traditional methods:</a:t>
            </a:r>
            <a:endParaRPr lang="vi-VN" sz="1200" b="1" i="0" u="none" strike="noStrike" dirty="0">
              <a:solidFill>
                <a:srgbClr val="000000"/>
              </a:solidFill>
              <a:effectLst/>
              <a:latin typeface="Krub" panose="00000500000000000000" pitchFamily="2" charset="-34"/>
              <a:cs typeface="Krub" panose="00000500000000000000" pitchFamily="2" charset="-34"/>
            </a:endParaRPr>
          </a:p>
          <a:p>
            <a:pPr marL="133350" indent="0" algn="just" rtl="0" fontAlgn="base">
              <a:lnSpc>
                <a:spcPct val="130000"/>
              </a:lnSpc>
              <a:spcBef>
                <a:spcPts val="0"/>
              </a:spcBef>
              <a:spcAft>
                <a:spcPts val="600"/>
              </a:spcAft>
              <a:buNone/>
            </a:pPr>
            <a:r>
              <a:rPr lang="en-US" sz="1200" b="0" i="0" u="none" strike="noStrike" dirty="0">
                <a:solidFill>
                  <a:srgbClr val="000000"/>
                </a:solidFill>
                <a:effectLst/>
                <a:latin typeface="Krub" panose="00000500000000000000" pitchFamily="2" charset="-34"/>
                <a:cs typeface="Krub" panose="00000500000000000000" pitchFamily="2" charset="-34"/>
              </a:rPr>
              <a:t>Regression: Regression is a statistical method used in finance, investment, and other industries to determine the strength and character of the relationship between a dependent variable (often denoted Y) and a dependent variable. series of other variables (known as independent variables).</a:t>
            </a:r>
            <a:endParaRPr lang="en-US" sz="1200" b="0" dirty="0">
              <a:effectLst/>
              <a:latin typeface="Krub" panose="00000500000000000000" pitchFamily="2" charset="-34"/>
              <a:cs typeface="Krub" panose="00000500000000000000" pitchFamily="2" charset="-34"/>
            </a:endParaRPr>
          </a:p>
          <a:p>
            <a:pPr marL="133350" indent="0" algn="ctr">
              <a:lnSpc>
                <a:spcPct val="130000"/>
              </a:lnSpc>
              <a:spcAft>
                <a:spcPts val="600"/>
              </a:spcAft>
              <a:buNone/>
            </a:pPr>
            <a:endParaRPr sz="1400" dirty="0">
              <a:latin typeface="Krub" panose="00000500000000000000" pitchFamily="2" charset="-34"/>
              <a:cs typeface="Krub" panose="00000500000000000000" pitchFamily="2" charset="-34"/>
            </a:endParaRPr>
          </a:p>
        </p:txBody>
      </p:sp>
      <p:sp>
        <p:nvSpPr>
          <p:cNvPr id="1054" name="Google Shape;1054;p54"/>
          <p:cNvSpPr/>
          <p:nvPr/>
        </p:nvSpPr>
        <p:spPr>
          <a:xfrm>
            <a:off x="4731399" y="745872"/>
            <a:ext cx="3697497" cy="3697497"/>
          </a:xfrm>
          <a:custGeom>
            <a:avLst/>
            <a:gdLst/>
            <a:ahLst/>
            <a:cxnLst/>
            <a:rect l="l" t="t" r="r" b="b"/>
            <a:pathLst>
              <a:path w="95088" h="95088" extrusionOk="0">
                <a:moveTo>
                  <a:pt x="50376" y="6821"/>
                </a:moveTo>
                <a:cubicBezTo>
                  <a:pt x="52049" y="6821"/>
                  <a:pt x="53727" y="6915"/>
                  <a:pt x="55414" y="7122"/>
                </a:cubicBezTo>
                <a:cubicBezTo>
                  <a:pt x="62275" y="7968"/>
                  <a:pt x="68096" y="10895"/>
                  <a:pt x="73072" y="15578"/>
                </a:cubicBezTo>
                <a:cubicBezTo>
                  <a:pt x="76486" y="18764"/>
                  <a:pt x="79348" y="22407"/>
                  <a:pt x="81917" y="26309"/>
                </a:cubicBezTo>
                <a:cubicBezTo>
                  <a:pt x="85364" y="31577"/>
                  <a:pt x="87673" y="37301"/>
                  <a:pt x="88519" y="43577"/>
                </a:cubicBezTo>
                <a:cubicBezTo>
                  <a:pt x="88681" y="44715"/>
                  <a:pt x="88844" y="45821"/>
                  <a:pt x="89006" y="46959"/>
                </a:cubicBezTo>
                <a:cubicBezTo>
                  <a:pt x="89006" y="48357"/>
                  <a:pt x="89006" y="49756"/>
                  <a:pt x="89006" y="51121"/>
                </a:cubicBezTo>
                <a:cubicBezTo>
                  <a:pt x="88876" y="52064"/>
                  <a:pt x="88746" y="53008"/>
                  <a:pt x="88584" y="53918"/>
                </a:cubicBezTo>
                <a:cubicBezTo>
                  <a:pt x="87836" y="58438"/>
                  <a:pt x="86340" y="62731"/>
                  <a:pt x="84941" y="67056"/>
                </a:cubicBezTo>
                <a:cubicBezTo>
                  <a:pt x="83120" y="72877"/>
                  <a:pt x="79576" y="77332"/>
                  <a:pt x="74275" y="80324"/>
                </a:cubicBezTo>
                <a:cubicBezTo>
                  <a:pt x="66535" y="84649"/>
                  <a:pt x="58080" y="86860"/>
                  <a:pt x="49332" y="87901"/>
                </a:cubicBezTo>
                <a:cubicBezTo>
                  <a:pt x="48227" y="88031"/>
                  <a:pt x="47121" y="88161"/>
                  <a:pt x="46048" y="88259"/>
                </a:cubicBezTo>
                <a:lnTo>
                  <a:pt x="40520" y="88259"/>
                </a:lnTo>
                <a:cubicBezTo>
                  <a:pt x="40194" y="88194"/>
                  <a:pt x="39869" y="88161"/>
                  <a:pt x="39544" y="88096"/>
                </a:cubicBezTo>
                <a:cubicBezTo>
                  <a:pt x="36877" y="87673"/>
                  <a:pt x="34178" y="87446"/>
                  <a:pt x="31577" y="86795"/>
                </a:cubicBezTo>
                <a:cubicBezTo>
                  <a:pt x="24260" y="84877"/>
                  <a:pt x="18471" y="80617"/>
                  <a:pt x="13919" y="74633"/>
                </a:cubicBezTo>
                <a:cubicBezTo>
                  <a:pt x="8813" y="67836"/>
                  <a:pt x="6211" y="60194"/>
                  <a:pt x="6081" y="51674"/>
                </a:cubicBezTo>
                <a:cubicBezTo>
                  <a:pt x="6016" y="48130"/>
                  <a:pt x="6569" y="44650"/>
                  <a:pt x="7415" y="41203"/>
                </a:cubicBezTo>
                <a:cubicBezTo>
                  <a:pt x="9626" y="32618"/>
                  <a:pt x="12910" y="24520"/>
                  <a:pt x="18666" y="17659"/>
                </a:cubicBezTo>
                <a:cubicBezTo>
                  <a:pt x="21983" y="13691"/>
                  <a:pt x="26016" y="10667"/>
                  <a:pt x="31154" y="9496"/>
                </a:cubicBezTo>
                <a:cubicBezTo>
                  <a:pt x="34503" y="8716"/>
                  <a:pt x="37885" y="8163"/>
                  <a:pt x="41300" y="7610"/>
                </a:cubicBezTo>
                <a:cubicBezTo>
                  <a:pt x="44319" y="7128"/>
                  <a:pt x="47339" y="6821"/>
                  <a:pt x="50376" y="6821"/>
                </a:cubicBezTo>
                <a:close/>
                <a:moveTo>
                  <a:pt x="0" y="1"/>
                </a:moveTo>
                <a:lnTo>
                  <a:pt x="0" y="95088"/>
                </a:lnTo>
                <a:lnTo>
                  <a:pt x="95088" y="95088"/>
                </a:lnTo>
                <a:lnTo>
                  <a:pt x="950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4"/>
          <p:cNvPicPr preferRelativeResize="0"/>
          <p:nvPr/>
        </p:nvPicPr>
        <p:blipFill>
          <a:blip r:embed="rId3">
            <a:alphaModFix amt="90000"/>
          </a:blip>
          <a:stretch>
            <a:fillRect/>
          </a:stretch>
        </p:blipFill>
        <p:spPr>
          <a:xfrm>
            <a:off x="7684055" y="-1229038"/>
            <a:ext cx="2725187" cy="2557909"/>
          </a:xfrm>
          <a:prstGeom prst="rect">
            <a:avLst/>
          </a:prstGeom>
          <a:noFill/>
          <a:ln>
            <a:noFill/>
          </a:ln>
        </p:spPr>
      </p:pic>
      <p:pic>
        <p:nvPicPr>
          <p:cNvPr id="14340" name="Picture 4">
            <a:extLst>
              <a:ext uri="{FF2B5EF4-FFF2-40B4-BE49-F238E27FC236}">
                <a16:creationId xmlns:a16="http://schemas.microsoft.com/office/drawing/2014/main" id="{81F64C0E-EC3A-484E-858C-C8D4A62ED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610" y="2015583"/>
            <a:ext cx="3874648" cy="242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732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1036262" y="324000"/>
            <a:ext cx="3525900"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Analytic 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311001" y="1900131"/>
            <a:ext cx="4154319" cy="2919369"/>
          </a:xfrm>
          <a:prstGeom prst="rect">
            <a:avLst/>
          </a:prstGeom>
        </p:spPr>
        <p:txBody>
          <a:bodyPr spcFirstLastPara="1" wrap="square" lIns="91425" tIns="91425" rIns="91425" bIns="91425" anchor="t" anchorCtr="0">
            <a:noAutofit/>
          </a:bodyPr>
          <a:lstStyle/>
          <a:p>
            <a:pPr algn="just">
              <a:lnSpc>
                <a:spcPct val="130000"/>
              </a:lnSpc>
              <a:spcAft>
                <a:spcPts val="600"/>
              </a:spcAft>
            </a:pPr>
            <a:r>
              <a:rPr lang="en-US" sz="1400" b="0" i="0" u="none" strike="noStrike" dirty="0">
                <a:solidFill>
                  <a:srgbClr val="000000"/>
                </a:solidFill>
                <a:effectLst/>
                <a:latin typeface="Krub" panose="00000500000000000000" pitchFamily="2" charset="-34"/>
                <a:cs typeface="Krub" panose="00000500000000000000" pitchFamily="2" charset="-34"/>
              </a:rPr>
              <a:t>Clustering: Cluster analysis is the grouping of objects such that objects in the same cluster are more similar to each other than they are to objects in another cluster. </a:t>
            </a:r>
            <a:endParaRPr lang="vi-VN" sz="1400" b="0" i="0" u="none" strike="noStrike" dirty="0">
              <a:solidFill>
                <a:srgbClr val="000000"/>
              </a:solidFill>
              <a:effectLst/>
              <a:latin typeface="Krub" panose="00000500000000000000" pitchFamily="2" charset="-34"/>
              <a:cs typeface="Krub" panose="00000500000000000000" pitchFamily="2" charset="-34"/>
            </a:endParaRPr>
          </a:p>
          <a:p>
            <a:pPr algn="just">
              <a:lnSpc>
                <a:spcPct val="130000"/>
              </a:lnSpc>
              <a:spcAft>
                <a:spcPts val="600"/>
              </a:spcAft>
            </a:pPr>
            <a:r>
              <a:rPr lang="en-US" sz="1400" b="0" i="0" u="none" strike="noStrike" dirty="0">
                <a:solidFill>
                  <a:srgbClr val="000000"/>
                </a:solidFill>
                <a:effectLst/>
                <a:latin typeface="Krub" panose="00000500000000000000" pitchFamily="2" charset="-34"/>
                <a:cs typeface="Krub" panose="00000500000000000000" pitchFamily="2" charset="-34"/>
              </a:rPr>
              <a:t>Time series: Time series analysis is a specific way of analyzing a sequence of data points collected over an interval of time. </a:t>
            </a:r>
            <a:br>
              <a:rPr lang="en-US" sz="1400" dirty="0">
                <a:latin typeface="Krub" panose="00000500000000000000" pitchFamily="2" charset="-34"/>
                <a:cs typeface="Krub" panose="00000500000000000000" pitchFamily="2" charset="-34"/>
              </a:rPr>
            </a:br>
            <a:endParaRPr lang="vi-VN" sz="1400" dirty="0">
              <a:latin typeface="Krub" panose="00000500000000000000" pitchFamily="2" charset="-34"/>
              <a:cs typeface="Krub" panose="00000500000000000000" pitchFamily="2" charset="-34"/>
            </a:endParaRPr>
          </a:p>
          <a:p>
            <a:pPr algn="just">
              <a:lnSpc>
                <a:spcPct val="130000"/>
              </a:lnSpc>
              <a:spcAft>
                <a:spcPts val="600"/>
              </a:spcAft>
            </a:pPr>
            <a:endParaRPr lang="en-US" sz="1400" dirty="0">
              <a:latin typeface="Krub" panose="00000500000000000000" pitchFamily="2" charset="-34"/>
              <a:cs typeface="Krub" panose="00000500000000000000" pitchFamily="2" charset="-34"/>
            </a:endParaRPr>
          </a:p>
        </p:txBody>
      </p:sp>
      <p:pic>
        <p:nvPicPr>
          <p:cNvPr id="1055" name="Google Shape;1055;p54"/>
          <p:cNvPicPr preferRelativeResize="0"/>
          <p:nvPr/>
        </p:nvPicPr>
        <p:blipFill>
          <a:blip r:embed="rId3">
            <a:alphaModFix amt="90000"/>
          </a:blip>
          <a:stretch>
            <a:fillRect/>
          </a:stretch>
        </p:blipFill>
        <p:spPr>
          <a:xfrm>
            <a:off x="7684055" y="-1229038"/>
            <a:ext cx="2725187" cy="2557909"/>
          </a:xfrm>
          <a:prstGeom prst="rect">
            <a:avLst/>
          </a:prstGeom>
          <a:noFill/>
          <a:ln>
            <a:noFill/>
          </a:ln>
        </p:spPr>
      </p:pic>
      <p:pic>
        <p:nvPicPr>
          <p:cNvPr id="15364" name="Picture 4">
            <a:extLst>
              <a:ext uri="{FF2B5EF4-FFF2-40B4-BE49-F238E27FC236}">
                <a16:creationId xmlns:a16="http://schemas.microsoft.com/office/drawing/2014/main" id="{BE5F127D-6786-42EF-89E7-13D5F86ED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298" y="129107"/>
            <a:ext cx="4040702" cy="208747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BB08BACC-3673-4042-B650-ACF812A11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020" y="2354141"/>
            <a:ext cx="2813200" cy="278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75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2" name="Google Shape;1052;p54"/>
          <p:cNvSpPr txBox="1">
            <a:spLocks noGrp="1"/>
          </p:cNvSpPr>
          <p:nvPr>
            <p:ph type="title"/>
          </p:nvPr>
        </p:nvSpPr>
        <p:spPr>
          <a:xfrm>
            <a:off x="2537402" y="422815"/>
            <a:ext cx="4907338" cy="1558500"/>
          </a:xfrm>
          <a:prstGeom prst="rect">
            <a:avLst/>
          </a:prstGeom>
        </p:spPr>
        <p:txBody>
          <a:bodyPr spcFirstLastPara="1" wrap="square" lIns="91425" tIns="91425" rIns="91425" bIns="91425" anchor="t" anchorCtr="0">
            <a:noAutofit/>
          </a:bodyPr>
          <a:lstStyle/>
          <a:p>
            <a:r>
              <a:rPr lang="en-US" sz="3600" dirty="0">
                <a:solidFill>
                  <a:schemeClr val="dk1"/>
                </a:solidFill>
                <a:latin typeface="Elsie"/>
                <a:ea typeface="Elsie"/>
                <a:cs typeface="Elsie"/>
                <a:sym typeface="Elsie"/>
              </a:rPr>
              <a:t>Analytic techniques</a:t>
            </a:r>
            <a:br>
              <a:rPr lang="en-US" sz="3600" dirty="0">
                <a:solidFill>
                  <a:schemeClr val="dk1"/>
                </a:solidFill>
                <a:latin typeface="Elsie"/>
                <a:ea typeface="Elsie"/>
                <a:cs typeface="Elsie"/>
                <a:sym typeface="Elsie"/>
              </a:rPr>
            </a:br>
            <a:endParaRPr dirty="0"/>
          </a:p>
        </p:txBody>
      </p:sp>
      <p:sp>
        <p:nvSpPr>
          <p:cNvPr id="1053" name="Google Shape;1053;p54"/>
          <p:cNvSpPr txBox="1">
            <a:spLocks noGrp="1"/>
          </p:cNvSpPr>
          <p:nvPr>
            <p:ph type="body" idx="1"/>
          </p:nvPr>
        </p:nvSpPr>
        <p:spPr>
          <a:xfrm>
            <a:off x="325812" y="1801316"/>
            <a:ext cx="8338128" cy="2919369"/>
          </a:xfrm>
          <a:prstGeom prst="rect">
            <a:avLst/>
          </a:prstGeom>
        </p:spPr>
        <p:txBody>
          <a:bodyPr spcFirstLastPara="1" wrap="square" lIns="91425" tIns="91425" rIns="91425" bIns="91425" anchor="t" anchorCtr="0">
            <a:noAutofit/>
          </a:bodyPr>
          <a:lstStyle/>
          <a:p>
            <a:pPr marL="133350" indent="0" algn="just" rtl="0" fontAlgn="base">
              <a:lnSpc>
                <a:spcPct val="130000"/>
              </a:lnSpc>
              <a:spcBef>
                <a:spcPts val="0"/>
              </a:spcBef>
              <a:spcAft>
                <a:spcPts val="600"/>
              </a:spcAft>
              <a:buNone/>
            </a:pPr>
            <a:r>
              <a:rPr lang="vi-VN" sz="1300" b="1" i="0" u="none" strike="noStrike" dirty="0">
                <a:solidFill>
                  <a:srgbClr val="000000"/>
                </a:solidFill>
                <a:effectLst/>
                <a:latin typeface="Krub" panose="00000500000000000000" pitchFamily="2" charset="-34"/>
                <a:cs typeface="Krub" panose="00000500000000000000" pitchFamily="2" charset="-34"/>
              </a:rPr>
              <a:t>2. </a:t>
            </a:r>
            <a:r>
              <a:rPr lang="en-US" sz="1300" b="1" i="0" u="none" strike="noStrike" dirty="0">
                <a:solidFill>
                  <a:srgbClr val="000000"/>
                </a:solidFill>
                <a:effectLst/>
                <a:latin typeface="Krub" panose="00000500000000000000" pitchFamily="2" charset="-34"/>
                <a:cs typeface="Krub" panose="00000500000000000000" pitchFamily="2" charset="-34"/>
              </a:rPr>
              <a:t>Machine learning:</a:t>
            </a:r>
          </a:p>
          <a:p>
            <a:pPr marL="914400" algn="just" rtl="0">
              <a:lnSpc>
                <a:spcPct val="130000"/>
              </a:lnSpc>
              <a:spcBef>
                <a:spcPts val="0"/>
              </a:spcBef>
              <a:spcAft>
                <a:spcPts val="600"/>
              </a:spcAft>
            </a:pPr>
            <a:r>
              <a:rPr lang="en-US" sz="1300" b="0" i="0" u="none" strike="noStrike" dirty="0">
                <a:solidFill>
                  <a:srgbClr val="000000"/>
                </a:solidFill>
                <a:effectLst/>
                <a:latin typeface="Krub" panose="00000500000000000000" pitchFamily="2" charset="-34"/>
                <a:cs typeface="Krub" panose="00000500000000000000" pitchFamily="2" charset="-34"/>
              </a:rPr>
              <a:t>Supervised learning: </a:t>
            </a:r>
            <a:r>
              <a:rPr lang="en-US" sz="1300" b="1" i="0" u="none" strike="noStrike" dirty="0">
                <a:solidFill>
                  <a:srgbClr val="000000"/>
                </a:solidFill>
                <a:effectLst/>
                <a:latin typeface="Krub" panose="00000500000000000000" pitchFamily="2" charset="-34"/>
                <a:cs typeface="Krub" panose="00000500000000000000" pitchFamily="2" charset="-34"/>
              </a:rPr>
              <a:t>Image and object recognition</a:t>
            </a:r>
            <a:r>
              <a:rPr lang="en-US" sz="1300" b="0" i="0" u="none" strike="noStrike" dirty="0">
                <a:solidFill>
                  <a:srgbClr val="000000"/>
                </a:solidFill>
                <a:effectLst/>
                <a:latin typeface="Krub" panose="00000500000000000000" pitchFamily="2" charset="-34"/>
                <a:cs typeface="Krub" panose="00000500000000000000" pitchFamily="2" charset="-34"/>
              </a:rPr>
              <a:t>: Supervised learning algorithms can be used to locate, isolate, and classify objects out of video or images.</a:t>
            </a:r>
            <a:endParaRPr lang="en-US" sz="1300" b="0" dirty="0">
              <a:effectLst/>
              <a:latin typeface="Krub" panose="00000500000000000000" pitchFamily="2" charset="-34"/>
              <a:cs typeface="Krub" panose="00000500000000000000" pitchFamily="2" charset="-34"/>
            </a:endParaRPr>
          </a:p>
          <a:p>
            <a:pPr marL="914400" algn="just" rtl="0">
              <a:lnSpc>
                <a:spcPct val="130000"/>
              </a:lnSpc>
              <a:spcBef>
                <a:spcPts val="0"/>
              </a:spcBef>
              <a:spcAft>
                <a:spcPts val="600"/>
              </a:spcAft>
            </a:pPr>
            <a:r>
              <a:rPr lang="en-US" sz="1300" b="0" i="0" u="none" strike="noStrike" dirty="0">
                <a:solidFill>
                  <a:srgbClr val="000000"/>
                </a:solidFill>
                <a:effectLst/>
                <a:latin typeface="Krub" panose="00000500000000000000" pitchFamily="2" charset="-34"/>
                <a:cs typeface="Krub" panose="00000500000000000000" pitchFamily="2" charset="-34"/>
              </a:rPr>
              <a:t>Unsupervised learning: </a:t>
            </a:r>
            <a:r>
              <a:rPr lang="en-US" sz="1300" b="1" i="0" u="none" strike="noStrike" dirty="0">
                <a:solidFill>
                  <a:srgbClr val="000000"/>
                </a:solidFill>
                <a:effectLst/>
                <a:latin typeface="Krub" panose="00000500000000000000" pitchFamily="2" charset="-34"/>
                <a:cs typeface="Krub" panose="00000500000000000000" pitchFamily="2" charset="-34"/>
              </a:rPr>
              <a:t>Personalized recommendations.</a:t>
            </a:r>
            <a:endParaRPr lang="en-US" sz="1300" b="1" dirty="0">
              <a:effectLst/>
              <a:latin typeface="Krub" panose="00000500000000000000" pitchFamily="2" charset="-34"/>
              <a:cs typeface="Krub" panose="00000500000000000000" pitchFamily="2" charset="-34"/>
            </a:endParaRPr>
          </a:p>
          <a:p>
            <a:pPr marL="590550" indent="0" algn="just" rtl="0">
              <a:lnSpc>
                <a:spcPct val="130000"/>
              </a:lnSpc>
              <a:spcBef>
                <a:spcPts val="0"/>
              </a:spcBef>
              <a:spcAft>
                <a:spcPts val="600"/>
              </a:spcAft>
              <a:buNone/>
            </a:pPr>
            <a:r>
              <a:rPr lang="vi-VN" sz="1300" b="0" i="0" u="none" strike="noStrike" dirty="0">
                <a:solidFill>
                  <a:srgbClr val="000000"/>
                </a:solidFill>
                <a:effectLst/>
                <a:latin typeface="Krub" panose="00000500000000000000" pitchFamily="2" charset="-34"/>
                <a:cs typeface="Krub" panose="00000500000000000000" pitchFamily="2" charset="-34"/>
              </a:rPr>
              <a:t>	</a:t>
            </a:r>
            <a:r>
              <a:rPr lang="en-US" sz="1300" b="0" i="0" u="none" strike="noStrike" dirty="0">
                <a:solidFill>
                  <a:srgbClr val="000000"/>
                </a:solidFill>
                <a:effectLst/>
                <a:latin typeface="Krub" panose="00000500000000000000" pitchFamily="2" charset="-34"/>
                <a:cs typeface="Krub" panose="00000500000000000000" pitchFamily="2" charset="-34"/>
              </a:rPr>
              <a:t>Many of the personalized recommendations you receive online are based on unsupervised </a:t>
            </a:r>
            <a:r>
              <a:rPr lang="vi-VN" sz="1300" b="0" i="0" u="none" strike="noStrike" dirty="0">
                <a:solidFill>
                  <a:srgbClr val="000000"/>
                </a:solidFill>
                <a:effectLst/>
                <a:latin typeface="Krub" panose="00000500000000000000" pitchFamily="2" charset="-34"/>
                <a:cs typeface="Krub" panose="00000500000000000000" pitchFamily="2" charset="-34"/>
              </a:rPr>
              <a:t>	</a:t>
            </a:r>
            <a:r>
              <a:rPr lang="en-US" sz="1300" b="0" i="0" u="none" strike="noStrike" dirty="0">
                <a:solidFill>
                  <a:srgbClr val="000000"/>
                </a:solidFill>
                <a:effectLst/>
                <a:latin typeface="Krub" panose="00000500000000000000" pitchFamily="2" charset="-34"/>
                <a:cs typeface="Krub" panose="00000500000000000000" pitchFamily="2" charset="-34"/>
              </a:rPr>
              <a:t>learning strategies. These personalized recommendations work by collecting data about your </a:t>
            </a:r>
            <a:r>
              <a:rPr lang="vi-VN" sz="1300" b="0" i="0" u="none" strike="noStrike" dirty="0">
                <a:solidFill>
                  <a:srgbClr val="000000"/>
                </a:solidFill>
                <a:effectLst/>
                <a:latin typeface="Krub" panose="00000500000000000000" pitchFamily="2" charset="-34"/>
                <a:cs typeface="Krub" panose="00000500000000000000" pitchFamily="2" charset="-34"/>
              </a:rPr>
              <a:t>	</a:t>
            </a:r>
            <a:r>
              <a:rPr lang="en-US" sz="1300" b="0" i="0" u="none" strike="noStrike" dirty="0">
                <a:solidFill>
                  <a:srgbClr val="000000"/>
                </a:solidFill>
                <a:effectLst/>
                <a:latin typeface="Krub" panose="00000500000000000000" pitchFamily="2" charset="-34"/>
                <a:cs typeface="Krub" panose="00000500000000000000" pitchFamily="2" charset="-34"/>
              </a:rPr>
              <a:t>browsing, shopping and viewing habits. The AI then tries to identify patterns in your behavior.</a:t>
            </a:r>
            <a:endParaRPr lang="en-US" sz="1300" b="0" dirty="0">
              <a:effectLst/>
              <a:latin typeface="Krub" panose="00000500000000000000" pitchFamily="2" charset="-34"/>
              <a:cs typeface="Krub" panose="00000500000000000000" pitchFamily="2" charset="-34"/>
            </a:endParaRPr>
          </a:p>
          <a:p>
            <a:pPr marL="133350" indent="0">
              <a:lnSpc>
                <a:spcPct val="130000"/>
              </a:lnSpc>
              <a:spcAft>
                <a:spcPts val="600"/>
              </a:spcAft>
              <a:buNone/>
            </a:pPr>
            <a:br>
              <a:rPr lang="en-US" sz="1300" dirty="0">
                <a:latin typeface="Krub" panose="00000500000000000000" pitchFamily="2" charset="-34"/>
                <a:cs typeface="Krub" panose="00000500000000000000" pitchFamily="2" charset="-34"/>
              </a:rPr>
            </a:br>
            <a:br>
              <a:rPr lang="en-US" sz="1300" dirty="0">
                <a:latin typeface="Krub" panose="00000500000000000000" pitchFamily="2" charset="-34"/>
                <a:cs typeface="Krub" panose="00000500000000000000" pitchFamily="2" charset="-34"/>
              </a:rPr>
            </a:br>
            <a:endParaRPr lang="vi-VN" sz="1300" dirty="0">
              <a:latin typeface="Krub" panose="00000500000000000000" pitchFamily="2" charset="-34"/>
              <a:cs typeface="Krub" panose="00000500000000000000" pitchFamily="2" charset="-34"/>
            </a:endParaRPr>
          </a:p>
          <a:p>
            <a:pPr algn="just">
              <a:lnSpc>
                <a:spcPct val="130000"/>
              </a:lnSpc>
              <a:spcAft>
                <a:spcPts val="600"/>
              </a:spcAft>
            </a:pPr>
            <a:endParaRPr lang="en-US" sz="1300" dirty="0">
              <a:latin typeface="Krub" panose="00000500000000000000" pitchFamily="2" charset="-34"/>
              <a:cs typeface="Krub" panose="00000500000000000000" pitchFamily="2" charset="-34"/>
            </a:endParaRPr>
          </a:p>
        </p:txBody>
      </p:sp>
      <p:pic>
        <p:nvPicPr>
          <p:cNvPr id="1055" name="Google Shape;1055;p54"/>
          <p:cNvPicPr preferRelativeResize="0"/>
          <p:nvPr/>
        </p:nvPicPr>
        <p:blipFill>
          <a:blip r:embed="rId3">
            <a:alphaModFix amt="90000"/>
          </a:blip>
          <a:stretch>
            <a:fillRect/>
          </a:stretch>
        </p:blipFill>
        <p:spPr>
          <a:xfrm>
            <a:off x="7684055" y="-1229038"/>
            <a:ext cx="2725187" cy="2557909"/>
          </a:xfrm>
          <a:prstGeom prst="rect">
            <a:avLst/>
          </a:prstGeom>
          <a:noFill/>
          <a:ln>
            <a:noFill/>
          </a:ln>
        </p:spPr>
      </p:pic>
    </p:spTree>
    <p:extLst>
      <p:ext uri="{BB962C8B-B14F-4D97-AF65-F5344CB8AC3E}">
        <p14:creationId xmlns:p14="http://schemas.microsoft.com/office/powerpoint/2010/main" val="319559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0" name="Google Shape;1280;p60"/>
          <p:cNvGrpSpPr/>
          <p:nvPr/>
        </p:nvGrpSpPr>
        <p:grpSpPr>
          <a:xfrm>
            <a:off x="4960533" y="1264237"/>
            <a:ext cx="3603600" cy="2905305"/>
            <a:chOff x="4517850" y="1119097"/>
            <a:chExt cx="3603600" cy="2905305"/>
          </a:xfrm>
        </p:grpSpPr>
        <p:sp>
          <p:nvSpPr>
            <p:cNvPr id="1281" name="Google Shape;1281;p60"/>
            <p:cNvSpPr/>
            <p:nvPr/>
          </p:nvSpPr>
          <p:spPr>
            <a:xfrm>
              <a:off x="5928510" y="3429516"/>
              <a:ext cx="7821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4517850" y="1119097"/>
              <a:ext cx="3603600" cy="2442300"/>
            </a:xfrm>
            <a:prstGeom prst="roundRect">
              <a:avLst>
                <a:gd name="adj" fmla="val 8895"/>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5112386" y="3718103"/>
              <a:ext cx="2414400" cy="3063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6219475" y="3242196"/>
              <a:ext cx="200350" cy="19654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0"/>
          <p:cNvSpPr txBox="1">
            <a:spLocks noGrp="1"/>
          </p:cNvSpPr>
          <p:nvPr>
            <p:ph type="title"/>
          </p:nvPr>
        </p:nvSpPr>
        <p:spPr>
          <a:xfrm>
            <a:off x="1909840" y="163837"/>
            <a:ext cx="5832318" cy="110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None/>
            </a:pPr>
            <a:r>
              <a:rPr lang="en" dirty="0"/>
              <a:t>What is BI tool?</a:t>
            </a:r>
            <a:endParaRPr dirty="0"/>
          </a:p>
        </p:txBody>
      </p:sp>
      <p:sp>
        <p:nvSpPr>
          <p:cNvPr id="1287" name="Google Shape;1287;p60"/>
          <p:cNvSpPr txBox="1">
            <a:spLocks noGrp="1"/>
          </p:cNvSpPr>
          <p:nvPr>
            <p:ph type="subTitle" idx="1"/>
          </p:nvPr>
        </p:nvSpPr>
        <p:spPr>
          <a:xfrm>
            <a:off x="350520" y="1112865"/>
            <a:ext cx="4114800" cy="2372742"/>
          </a:xfrm>
          <a:prstGeom prst="rect">
            <a:avLst/>
          </a:prstGeom>
        </p:spPr>
        <p:txBody>
          <a:bodyPr spcFirstLastPara="1" wrap="square" lIns="91425" tIns="91425" rIns="91425" bIns="91425" anchor="t" anchorCtr="0">
            <a:noAutofit/>
          </a:bodyPr>
          <a:lstStyle/>
          <a:p>
            <a:pPr marL="0" marR="0" indent="0" algn="just">
              <a:spcBef>
                <a:spcPts val="0"/>
              </a:spcBef>
              <a:spcAft>
                <a:spcPts val="600"/>
              </a:spcAft>
            </a:pPr>
            <a:r>
              <a:rPr lang="en-US" dirty="0">
                <a:effectLst/>
                <a:latin typeface="Krub" panose="00000500000000000000" pitchFamily="2" charset="-34"/>
                <a:ea typeface="SimSun" panose="02010600030101010101" pitchFamily="2" charset="-122"/>
                <a:cs typeface="Krub" panose="00000500000000000000" pitchFamily="2" charset="-34"/>
              </a:rPr>
              <a:t>Business Intelligence (BI) refers to the technologies, processes, and skills needed to collect, analyze, and turn raw data into useful information.</a:t>
            </a:r>
          </a:p>
          <a:p>
            <a:pPr marL="0" marR="0" indent="0" algn="just">
              <a:spcBef>
                <a:spcPts val="0"/>
              </a:spcBef>
              <a:spcAft>
                <a:spcPts val="600"/>
              </a:spcAft>
            </a:pPr>
            <a:r>
              <a:rPr lang="en-US" dirty="0">
                <a:effectLst/>
                <a:latin typeface="Krub" panose="00000500000000000000" pitchFamily="2" charset="-34"/>
                <a:ea typeface="SimSun" panose="02010600030101010101" pitchFamily="2" charset="-122"/>
                <a:cs typeface="Krub" panose="00000500000000000000" pitchFamily="2" charset="-34"/>
              </a:rPr>
              <a:t>Important features in these tools:</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Dashboard</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Visualization</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Report</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Data cleaning</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ETL (tool to help import data from different data warehouses)</a:t>
            </a:r>
          </a:p>
          <a:p>
            <a:pPr marL="742950" lvl="1" indent="-285750" algn="just">
              <a:spcAft>
                <a:spcPts val="600"/>
              </a:spcAft>
              <a:buFont typeface="Wingdings" panose="05000000000000000000" pitchFamily="2" charset="2"/>
              <a:buChar char="ü"/>
            </a:pPr>
            <a:r>
              <a:rPr lang="en-US" dirty="0">
                <a:effectLst/>
                <a:latin typeface="Krub" panose="00000500000000000000" pitchFamily="2" charset="-34"/>
                <a:ea typeface="SimSun" panose="02010600030101010101" pitchFamily="2" charset="-122"/>
                <a:cs typeface="Krub" panose="00000500000000000000" pitchFamily="2" charset="-34"/>
              </a:rPr>
              <a:t>OLAP (online data analysis process)</a:t>
            </a:r>
          </a:p>
        </p:txBody>
      </p:sp>
      <p:pic>
        <p:nvPicPr>
          <p:cNvPr id="19460" name="Picture 4" descr="Giải pháp phân tích báo cáo BI Business Intelligence | CMCts.com.vn">
            <a:extLst>
              <a:ext uri="{FF2B5EF4-FFF2-40B4-BE49-F238E27FC236}">
                <a16:creationId xmlns:a16="http://schemas.microsoft.com/office/drawing/2014/main" id="{47EDADFE-1E27-4D19-A30F-4536F43F2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690" y="1267358"/>
            <a:ext cx="4433531" cy="25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845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6D259-6A72-49BB-694C-6A9547909A69}"/>
              </a:ext>
            </a:extLst>
          </p:cNvPr>
          <p:cNvPicPr>
            <a:picLocks noChangeAspect="1"/>
          </p:cNvPicPr>
          <p:nvPr/>
        </p:nvPicPr>
        <p:blipFill>
          <a:blip r:embed="rId2"/>
          <a:stretch>
            <a:fillRect/>
          </a:stretch>
        </p:blipFill>
        <p:spPr>
          <a:xfrm>
            <a:off x="78080" y="93518"/>
            <a:ext cx="8767945" cy="4956464"/>
          </a:xfrm>
          <a:prstGeom prst="rect">
            <a:avLst/>
          </a:prstGeom>
        </p:spPr>
      </p:pic>
    </p:spTree>
    <p:extLst>
      <p:ext uri="{BB962C8B-B14F-4D97-AF65-F5344CB8AC3E}">
        <p14:creationId xmlns:p14="http://schemas.microsoft.com/office/powerpoint/2010/main" val="2116113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 tools</a:t>
            </a:r>
            <a:endParaRPr dirty="0"/>
          </a:p>
        </p:txBody>
      </p:sp>
      <p:sp>
        <p:nvSpPr>
          <p:cNvPr id="559" name="Google Shape;559;p38"/>
          <p:cNvSpPr txBox="1"/>
          <p:nvPr/>
        </p:nvSpPr>
        <p:spPr>
          <a:xfrm flipH="1">
            <a:off x="6187727" y="1453937"/>
            <a:ext cx="2139600" cy="39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SimSun" panose="02010600030101010101" pitchFamily="2" charset="-122"/>
              </a:rPr>
              <a:t>Programming tools </a:t>
            </a:r>
            <a:endParaRPr lang="en-US" sz="2400" dirty="0">
              <a:solidFill>
                <a:schemeClr val="dk1"/>
              </a:solidFill>
              <a:latin typeface="Elsie"/>
              <a:ea typeface="Elsie"/>
              <a:cs typeface="Elsie"/>
              <a:sym typeface="Elsie"/>
            </a:endParaRPr>
          </a:p>
        </p:txBody>
      </p:sp>
      <p:sp>
        <p:nvSpPr>
          <p:cNvPr id="560" name="Google Shape;560;p38"/>
          <p:cNvSpPr txBox="1"/>
          <p:nvPr/>
        </p:nvSpPr>
        <p:spPr>
          <a:xfrm flipH="1">
            <a:off x="6239267" y="1761721"/>
            <a:ext cx="2143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Krub"/>
              <a:ea typeface="Krub"/>
              <a:cs typeface="Krub"/>
              <a:sym typeface="Krub"/>
            </a:endParaRPr>
          </a:p>
        </p:txBody>
      </p:sp>
      <p:sp>
        <p:nvSpPr>
          <p:cNvPr id="561" name="Google Shape;561;p38"/>
          <p:cNvSpPr/>
          <p:nvPr/>
        </p:nvSpPr>
        <p:spPr>
          <a:xfrm>
            <a:off x="5990267" y="1551801"/>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txBox="1"/>
          <p:nvPr/>
        </p:nvSpPr>
        <p:spPr>
          <a:xfrm flipH="1">
            <a:off x="6221724" y="2739363"/>
            <a:ext cx="2139600" cy="390600"/>
          </a:xfrm>
          <a:prstGeom prst="rect">
            <a:avLst/>
          </a:prstGeom>
          <a:noFill/>
          <a:ln>
            <a:noFill/>
          </a:ln>
        </p:spPr>
        <p:txBody>
          <a:bodyPr spcFirstLastPara="1" wrap="square" lIns="91425" tIns="91425" rIns="91425" bIns="91425" anchor="b" anchorCtr="0">
            <a:noAutofit/>
          </a:bodyPr>
          <a:lstStyle/>
          <a:p>
            <a:pPr marL="0" marR="0" algn="just">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SimSun" panose="02010600030101010101" pitchFamily="2" charset="-122"/>
              </a:rPr>
              <a:t>Data visualization tools </a:t>
            </a:r>
            <a:endParaRPr lang="en-US" sz="2400" dirty="0">
              <a:solidFill>
                <a:schemeClr val="dk1"/>
              </a:solidFill>
              <a:latin typeface="Elsie"/>
              <a:ea typeface="Elsie"/>
              <a:cs typeface="Elsie"/>
              <a:sym typeface="Elsie"/>
            </a:endParaRPr>
          </a:p>
        </p:txBody>
      </p:sp>
      <p:sp>
        <p:nvSpPr>
          <p:cNvPr id="563" name="Google Shape;563;p38"/>
          <p:cNvSpPr txBox="1"/>
          <p:nvPr/>
        </p:nvSpPr>
        <p:spPr>
          <a:xfrm flipH="1">
            <a:off x="6208787" y="3377543"/>
            <a:ext cx="2143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Krub"/>
              <a:ea typeface="Krub"/>
              <a:cs typeface="Krub"/>
              <a:sym typeface="Krub"/>
            </a:endParaRPr>
          </a:p>
        </p:txBody>
      </p:sp>
      <p:sp>
        <p:nvSpPr>
          <p:cNvPr id="564" name="Google Shape;564;p38"/>
          <p:cNvSpPr/>
          <p:nvPr/>
        </p:nvSpPr>
        <p:spPr>
          <a:xfrm>
            <a:off x="5959787" y="2862823"/>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1562725" y="2581246"/>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2421100" y="2797396"/>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2221950" y="1917271"/>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Picture 2" descr="Why Using BI Tools for Your Small/Medium IT Company">
            <a:extLst>
              <a:ext uri="{FF2B5EF4-FFF2-40B4-BE49-F238E27FC236}">
                <a16:creationId xmlns:a16="http://schemas.microsoft.com/office/drawing/2014/main" id="{EF28833B-B94A-40DB-9467-A62421A0A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6" y="1062165"/>
            <a:ext cx="5791071" cy="360131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60;p38">
            <a:extLst>
              <a:ext uri="{FF2B5EF4-FFF2-40B4-BE49-F238E27FC236}">
                <a16:creationId xmlns:a16="http://schemas.microsoft.com/office/drawing/2014/main" id="{2085DCDF-A833-43B7-A8FF-D6E217AAFA65}"/>
              </a:ext>
            </a:extLst>
          </p:cNvPr>
          <p:cNvSpPr txBox="1"/>
          <p:nvPr/>
        </p:nvSpPr>
        <p:spPr>
          <a:xfrm flipH="1">
            <a:off x="6155447" y="3019021"/>
            <a:ext cx="2143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Krub"/>
              <a:ea typeface="Krub"/>
              <a:cs typeface="Krub"/>
              <a:sym typeface="Krub"/>
            </a:endParaRPr>
          </a:p>
        </p:txBody>
      </p:sp>
      <p:sp>
        <p:nvSpPr>
          <p:cNvPr id="14" name="Google Shape;562;p38">
            <a:extLst>
              <a:ext uri="{FF2B5EF4-FFF2-40B4-BE49-F238E27FC236}">
                <a16:creationId xmlns:a16="http://schemas.microsoft.com/office/drawing/2014/main" id="{BA3FB599-BFC1-4FC6-B3EC-271CF25C6DEF}"/>
              </a:ext>
            </a:extLst>
          </p:cNvPr>
          <p:cNvSpPr txBox="1"/>
          <p:nvPr/>
        </p:nvSpPr>
        <p:spPr>
          <a:xfrm flipH="1">
            <a:off x="6157247" y="3824009"/>
            <a:ext cx="2139600" cy="390600"/>
          </a:xfrm>
          <a:prstGeom prst="rect">
            <a:avLst/>
          </a:prstGeom>
          <a:noFill/>
          <a:ln>
            <a:noFill/>
          </a:ln>
        </p:spPr>
        <p:txBody>
          <a:bodyPr spcFirstLastPara="1" wrap="square" lIns="91425" tIns="91425" rIns="91425" bIns="91425" anchor="b" anchorCtr="0">
            <a:noAutofit/>
          </a:bodyPr>
          <a:lstStyle/>
          <a:p>
            <a:pPr marL="0" marR="0" algn="just">
              <a:spcBef>
                <a:spcPts val="0"/>
              </a:spcBef>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SimSun" panose="02010600030101010101" pitchFamily="2" charset="-122"/>
              </a:rPr>
              <a:t>Data </a:t>
            </a:r>
            <a:r>
              <a:rPr lang="vi-VN" sz="1800" b="1" dirty="0">
                <a:effectLst/>
                <a:latin typeface="Times New Roman" panose="02020603050405020304" pitchFamily="18" charset="0"/>
                <a:ea typeface="SimSun" panose="02010600030101010101" pitchFamily="2" charset="-122"/>
              </a:rPr>
              <a:t>warehouse</a:t>
            </a:r>
            <a:r>
              <a:rPr lang="en-US" sz="1800" b="1" dirty="0">
                <a:effectLst/>
                <a:latin typeface="Times New Roman" panose="02020603050405020304" pitchFamily="18" charset="0"/>
                <a:ea typeface="SimSun" panose="02010600030101010101" pitchFamily="2" charset="-122"/>
              </a:rPr>
              <a:t> tools </a:t>
            </a:r>
            <a:endParaRPr lang="en-US" sz="2400" dirty="0">
              <a:solidFill>
                <a:schemeClr val="dk1"/>
              </a:solidFill>
              <a:latin typeface="Elsie"/>
              <a:ea typeface="Elsie"/>
              <a:cs typeface="Elsie"/>
              <a:sym typeface="Elsie"/>
            </a:endParaRPr>
          </a:p>
        </p:txBody>
      </p:sp>
      <p:sp>
        <p:nvSpPr>
          <p:cNvPr id="15" name="Google Shape;563;p38">
            <a:extLst>
              <a:ext uri="{FF2B5EF4-FFF2-40B4-BE49-F238E27FC236}">
                <a16:creationId xmlns:a16="http://schemas.microsoft.com/office/drawing/2014/main" id="{AC0623C3-3092-4883-87E2-ECFE9D415670}"/>
              </a:ext>
            </a:extLst>
          </p:cNvPr>
          <p:cNvSpPr txBox="1"/>
          <p:nvPr/>
        </p:nvSpPr>
        <p:spPr>
          <a:xfrm flipH="1">
            <a:off x="6221724" y="2989156"/>
            <a:ext cx="2202276"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Krub"/>
                <a:ea typeface="Krub"/>
                <a:cs typeface="Krub"/>
                <a:sym typeface="Krub"/>
              </a:rPr>
              <a:t>Tableau, Power BI</a:t>
            </a:r>
            <a:endParaRPr dirty="0">
              <a:solidFill>
                <a:schemeClr val="dk1"/>
              </a:solidFill>
              <a:latin typeface="Krub"/>
              <a:ea typeface="Krub"/>
              <a:cs typeface="Krub"/>
              <a:sym typeface="Krub"/>
            </a:endParaRPr>
          </a:p>
        </p:txBody>
      </p:sp>
      <p:sp>
        <p:nvSpPr>
          <p:cNvPr id="16" name="Google Shape;564;p38">
            <a:extLst>
              <a:ext uri="{FF2B5EF4-FFF2-40B4-BE49-F238E27FC236}">
                <a16:creationId xmlns:a16="http://schemas.microsoft.com/office/drawing/2014/main" id="{55660D2D-C357-4342-8787-5E1B06CD788C}"/>
              </a:ext>
            </a:extLst>
          </p:cNvPr>
          <p:cNvSpPr/>
          <p:nvPr/>
        </p:nvSpPr>
        <p:spPr>
          <a:xfrm>
            <a:off x="5906447" y="3861043"/>
            <a:ext cx="248996" cy="24426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3;p38">
            <a:extLst>
              <a:ext uri="{FF2B5EF4-FFF2-40B4-BE49-F238E27FC236}">
                <a16:creationId xmlns:a16="http://schemas.microsoft.com/office/drawing/2014/main" id="{497C224B-1A78-4EDA-952D-D9C629EF37C2}"/>
              </a:ext>
            </a:extLst>
          </p:cNvPr>
          <p:cNvSpPr txBox="1"/>
          <p:nvPr/>
        </p:nvSpPr>
        <p:spPr>
          <a:xfrm flipH="1">
            <a:off x="6184127" y="1761721"/>
            <a:ext cx="2270353"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Krub"/>
                <a:ea typeface="Krub"/>
                <a:cs typeface="Krub"/>
                <a:sym typeface="Krub"/>
              </a:rPr>
              <a:t>Python, Visual Studio Code</a:t>
            </a:r>
            <a:endParaRPr dirty="0">
              <a:solidFill>
                <a:schemeClr val="dk1"/>
              </a:solidFill>
              <a:latin typeface="Krub"/>
              <a:ea typeface="Krub"/>
              <a:cs typeface="Krub"/>
              <a:sym typeface="Krub"/>
            </a:endParaRPr>
          </a:p>
        </p:txBody>
      </p:sp>
      <p:sp>
        <p:nvSpPr>
          <p:cNvPr id="18" name="Google Shape;563;p38">
            <a:extLst>
              <a:ext uri="{FF2B5EF4-FFF2-40B4-BE49-F238E27FC236}">
                <a16:creationId xmlns:a16="http://schemas.microsoft.com/office/drawing/2014/main" id="{EDF9FD9B-AECB-42EE-971E-5291535973E2}"/>
              </a:ext>
            </a:extLst>
          </p:cNvPr>
          <p:cNvSpPr txBox="1"/>
          <p:nvPr/>
        </p:nvSpPr>
        <p:spPr>
          <a:xfrm flipH="1">
            <a:off x="6153647" y="4132249"/>
            <a:ext cx="2143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Krub"/>
                <a:ea typeface="Krub"/>
                <a:cs typeface="Krub"/>
                <a:sym typeface="Krub"/>
              </a:rPr>
              <a:t>Excel</a:t>
            </a:r>
            <a:r>
              <a:rPr lang="en-US" dirty="0">
                <a:solidFill>
                  <a:schemeClr val="dk1"/>
                </a:solidFill>
                <a:latin typeface="Krub"/>
                <a:ea typeface="Krub"/>
                <a:cs typeface="Krub"/>
                <a:sym typeface="Krub"/>
              </a:rPr>
              <a:t>, SQL</a:t>
            </a:r>
            <a:endParaRPr dirty="0">
              <a:solidFill>
                <a:schemeClr val="dk1"/>
              </a:solidFill>
              <a:latin typeface="Krub"/>
              <a:ea typeface="Krub"/>
              <a:cs typeface="Krub"/>
              <a:sym typeface="Krub"/>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0" name="Google Shape;1280;p60"/>
          <p:cNvGrpSpPr/>
          <p:nvPr/>
        </p:nvGrpSpPr>
        <p:grpSpPr>
          <a:xfrm>
            <a:off x="5555069" y="3387336"/>
            <a:ext cx="2414400" cy="782207"/>
            <a:chOff x="5112386" y="3242196"/>
            <a:chExt cx="2414400" cy="782207"/>
          </a:xfrm>
        </p:grpSpPr>
        <p:sp>
          <p:nvSpPr>
            <p:cNvPr id="1281" name="Google Shape;1281;p60"/>
            <p:cNvSpPr/>
            <p:nvPr/>
          </p:nvSpPr>
          <p:spPr>
            <a:xfrm>
              <a:off x="5928510" y="3429516"/>
              <a:ext cx="7821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5112386" y="3718103"/>
              <a:ext cx="2414400" cy="3063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6219475" y="3242196"/>
              <a:ext cx="200350" cy="19654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0"/>
          <p:cNvSpPr txBox="1">
            <a:spLocks noGrp="1"/>
          </p:cNvSpPr>
          <p:nvPr>
            <p:ph type="title"/>
          </p:nvPr>
        </p:nvSpPr>
        <p:spPr>
          <a:xfrm>
            <a:off x="-470738" y="407073"/>
            <a:ext cx="5832318" cy="1100400"/>
          </a:xfrm>
          <a:prstGeom prst="rect">
            <a:avLst/>
          </a:prstGeom>
        </p:spPr>
        <p:txBody>
          <a:bodyPr spcFirstLastPara="1" wrap="square" lIns="91425" tIns="91425" rIns="91425" bIns="91425" anchor="t" anchorCtr="0">
            <a:noAutofit/>
          </a:bodyPr>
          <a:lstStyle/>
          <a:p>
            <a:r>
              <a:rPr lang="en-US" dirty="0">
                <a:effectLst/>
                <a:latin typeface="Elsie" panose="020B0604020202020204" charset="0"/>
                <a:ea typeface="SimSun" panose="02010600030101010101" pitchFamily="2" charset="-122"/>
              </a:rPr>
              <a:t>Programming tools </a:t>
            </a:r>
            <a:br>
              <a:rPr lang="en-US" dirty="0">
                <a:solidFill>
                  <a:schemeClr val="dk1"/>
                </a:solidFill>
                <a:latin typeface="Elsie" panose="020B0604020202020204" charset="0"/>
                <a:sym typeface="Elsie"/>
              </a:rPr>
            </a:br>
            <a:r>
              <a:rPr lang="en-US" dirty="0">
                <a:solidFill>
                  <a:schemeClr val="dk1"/>
                </a:solidFill>
                <a:latin typeface="Elsie" panose="020B0604020202020204" charset="0"/>
                <a:sym typeface="Elsie"/>
              </a:rPr>
              <a:t>(</a:t>
            </a:r>
            <a:r>
              <a:rPr lang="en" dirty="0">
                <a:latin typeface="Elsie" panose="020B0604020202020204" charset="0"/>
              </a:rPr>
              <a:t>Python)</a:t>
            </a:r>
            <a:endParaRPr dirty="0">
              <a:latin typeface="Elsie" panose="020B0604020202020204" charset="0"/>
            </a:endParaRPr>
          </a:p>
        </p:txBody>
      </p:sp>
      <p:sp>
        <p:nvSpPr>
          <p:cNvPr id="1287" name="Google Shape;1287;p60"/>
          <p:cNvSpPr txBox="1">
            <a:spLocks noGrp="1"/>
          </p:cNvSpPr>
          <p:nvPr>
            <p:ph type="subTitle" idx="1"/>
          </p:nvPr>
        </p:nvSpPr>
        <p:spPr>
          <a:xfrm>
            <a:off x="52374" y="1813485"/>
            <a:ext cx="4054853" cy="2372742"/>
          </a:xfrm>
          <a:prstGeom prst="rect">
            <a:avLst/>
          </a:prstGeom>
        </p:spPr>
        <p:txBody>
          <a:bodyPr spcFirstLastPara="1" wrap="square" lIns="91425" tIns="91425" rIns="91425" bIns="91425" anchor="t" anchorCtr="0">
            <a:noAutofit/>
          </a:bodyPr>
          <a:lstStyle/>
          <a:p>
            <a:pPr algn="l">
              <a:lnSpc>
                <a:spcPct val="130000"/>
              </a:lnSpc>
              <a:spcAft>
                <a:spcPts val="600"/>
              </a:spcAft>
            </a:pPr>
            <a:r>
              <a:rPr lang="en-US" sz="1400" dirty="0">
                <a:effectLst/>
                <a:latin typeface="Krub" panose="00000500000000000000" pitchFamily="2" charset="-34"/>
                <a:ea typeface="SimSun" panose="02010600030101010101" pitchFamily="2" charset="-122"/>
                <a:cs typeface="Krub" panose="00000500000000000000" pitchFamily="2" charset="-34"/>
              </a:rPr>
              <a:t>       Python is a programming language widely used in web applications, software development, data science, and machine learning (ML). We use Python because it's efficient, easy to learn, and can be run on many different platforms. Python software is free to download, integrates well with all types of systems.</a:t>
            </a:r>
          </a:p>
        </p:txBody>
      </p:sp>
      <p:pic>
        <p:nvPicPr>
          <p:cNvPr id="10" name="Hình ảnh 2">
            <a:extLst>
              <a:ext uri="{FF2B5EF4-FFF2-40B4-BE49-F238E27FC236}">
                <a16:creationId xmlns:a16="http://schemas.microsoft.com/office/drawing/2014/main" id="{67C9B92E-9B4A-485C-AFCD-6F6560C74B14}"/>
              </a:ext>
            </a:extLst>
          </p:cNvPr>
          <p:cNvPicPr>
            <a:picLocks noChangeAspect="1"/>
          </p:cNvPicPr>
          <p:nvPr/>
        </p:nvPicPr>
        <p:blipFill>
          <a:blip r:embed="rId3"/>
          <a:stretch>
            <a:fillRect/>
          </a:stretch>
        </p:blipFill>
        <p:spPr>
          <a:xfrm>
            <a:off x="5361580" y="2964916"/>
            <a:ext cx="3001856" cy="2038480"/>
          </a:xfrm>
          <a:prstGeom prst="rect">
            <a:avLst/>
          </a:prstGeom>
        </p:spPr>
      </p:pic>
      <p:pic>
        <p:nvPicPr>
          <p:cNvPr id="20482" name="Picture 2" descr="Visual Studio Code là gì? Tìm hiểu chi tiết về Visual Studio Code">
            <a:extLst>
              <a:ext uri="{FF2B5EF4-FFF2-40B4-BE49-F238E27FC236}">
                <a16:creationId xmlns:a16="http://schemas.microsoft.com/office/drawing/2014/main" id="{47E463B7-DD86-4339-9B5A-F5553885D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516" y="755715"/>
            <a:ext cx="4009454" cy="211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26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5" name="Google Shape;1285;p60"/>
          <p:cNvSpPr txBox="1">
            <a:spLocks noGrp="1"/>
          </p:cNvSpPr>
          <p:nvPr>
            <p:ph type="title"/>
          </p:nvPr>
        </p:nvSpPr>
        <p:spPr>
          <a:xfrm>
            <a:off x="1909840" y="163837"/>
            <a:ext cx="6906500" cy="1100400"/>
          </a:xfrm>
          <a:prstGeom prst="rect">
            <a:avLst/>
          </a:prstGeom>
        </p:spPr>
        <p:txBody>
          <a:bodyPr spcFirstLastPara="1" wrap="square" lIns="91425" tIns="91425" rIns="91425" bIns="91425" anchor="t" anchorCtr="0">
            <a:noAutofit/>
          </a:bodyPr>
          <a:lstStyle/>
          <a:p>
            <a:r>
              <a:rPr lang="en-US" sz="4000" dirty="0">
                <a:effectLst/>
                <a:latin typeface="Elsie" panose="020B0604020202020204" charset="0"/>
                <a:ea typeface="SimSun" panose="02010600030101010101" pitchFamily="2" charset="-122"/>
              </a:rPr>
              <a:t>Programming tools </a:t>
            </a:r>
            <a:br>
              <a:rPr lang="en-US" sz="4000" dirty="0">
                <a:solidFill>
                  <a:schemeClr val="dk1"/>
                </a:solidFill>
                <a:latin typeface="Elsie" panose="020B0604020202020204" charset="0"/>
                <a:sym typeface="Elsie"/>
              </a:rPr>
            </a:br>
            <a:r>
              <a:rPr lang="en-US" sz="4000" dirty="0">
                <a:solidFill>
                  <a:schemeClr val="dk1"/>
                </a:solidFill>
                <a:latin typeface="Elsie" panose="020B0604020202020204" charset="0"/>
                <a:sym typeface="Elsie"/>
              </a:rPr>
              <a:t>(</a:t>
            </a:r>
            <a:r>
              <a:rPr lang="en" sz="4000" dirty="0">
                <a:latin typeface="Elsie" panose="020B0604020202020204" charset="0"/>
              </a:rPr>
              <a:t>Python)</a:t>
            </a:r>
            <a:endParaRPr sz="4000" dirty="0">
              <a:latin typeface="Elsie" panose="020B0604020202020204" charset="0"/>
            </a:endParaRPr>
          </a:p>
        </p:txBody>
      </p:sp>
      <p:sp>
        <p:nvSpPr>
          <p:cNvPr id="1287" name="Google Shape;1287;p60"/>
          <p:cNvSpPr txBox="1">
            <a:spLocks noGrp="1"/>
          </p:cNvSpPr>
          <p:nvPr>
            <p:ph type="subTitle" idx="1"/>
          </p:nvPr>
        </p:nvSpPr>
        <p:spPr>
          <a:xfrm>
            <a:off x="0" y="1059105"/>
            <a:ext cx="4156094" cy="2372742"/>
          </a:xfrm>
          <a:prstGeom prst="rect">
            <a:avLst/>
          </a:prstGeom>
        </p:spPr>
        <p:txBody>
          <a:bodyPr spcFirstLastPara="1" wrap="square" lIns="91425" tIns="91425" rIns="91425" bIns="91425" anchor="t" anchorCtr="0">
            <a:noAutofit/>
          </a:bodyPr>
          <a:lstStyle/>
          <a:p>
            <a:pPr marL="139700" indent="0" algn="just">
              <a:lnSpc>
                <a:spcPct val="130000"/>
              </a:lnSpc>
              <a:spcAft>
                <a:spcPts val="600"/>
              </a:spcAft>
            </a:pPr>
            <a:r>
              <a:rPr lang="en-US" sz="1200" dirty="0">
                <a:latin typeface="Krub" panose="00000500000000000000" pitchFamily="2" charset="-34"/>
                <a:cs typeface="Krub" panose="00000500000000000000" pitchFamily="2" charset="-34"/>
              </a:rPr>
              <a:t> </a:t>
            </a:r>
            <a:r>
              <a:rPr lang="en-US" sz="1200" b="1" dirty="0">
                <a:latin typeface="Krub" panose="00000500000000000000" pitchFamily="2" charset="-34"/>
                <a:cs typeface="Krub" panose="00000500000000000000" pitchFamily="2" charset="-34"/>
              </a:rPr>
              <a:t>Some of the benefits of Python:</a:t>
            </a:r>
          </a:p>
          <a:p>
            <a:pPr algn="just">
              <a:lnSpc>
                <a:spcPct val="130000"/>
              </a:lnSpc>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Python improves productivity because compared to other languages, they can use fewer lines of code to write a Python program.</a:t>
            </a:r>
          </a:p>
          <a:p>
            <a:pPr algn="just">
              <a:lnSpc>
                <a:spcPct val="130000"/>
              </a:lnSpc>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Python has a large standard library that contains many lines of reusable code for almost any task. As a result, developers won't need to write code from scratch.</a:t>
            </a:r>
          </a:p>
          <a:p>
            <a:pPr algn="just">
              <a:lnSpc>
                <a:spcPct val="130000"/>
              </a:lnSpc>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Developers can easily use Python with other popular programming languages like Java, C, and C++.</a:t>
            </a:r>
          </a:p>
          <a:p>
            <a:pPr algn="just">
              <a:lnSpc>
                <a:spcPct val="130000"/>
              </a:lnSpc>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Python can be used on many different computer operating systems, such as Windows, macOS, Linux, and Unix.</a:t>
            </a:r>
          </a:p>
        </p:txBody>
      </p:sp>
      <p:pic>
        <p:nvPicPr>
          <p:cNvPr id="20484" name="Picture 4">
            <a:extLst>
              <a:ext uri="{FF2B5EF4-FFF2-40B4-BE49-F238E27FC236}">
                <a16:creationId xmlns:a16="http://schemas.microsoft.com/office/drawing/2014/main" id="{29481625-DCA5-4F80-A6B4-F85DEBCDB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94" y="2127366"/>
            <a:ext cx="4987906" cy="169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0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5" name="Google Shape;1285;p60"/>
          <p:cNvSpPr txBox="1">
            <a:spLocks noGrp="1"/>
          </p:cNvSpPr>
          <p:nvPr>
            <p:ph type="title"/>
          </p:nvPr>
        </p:nvSpPr>
        <p:spPr>
          <a:xfrm>
            <a:off x="1755677" y="408877"/>
            <a:ext cx="6088351" cy="110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None/>
            </a:pPr>
            <a:r>
              <a:rPr lang="en" dirty="0"/>
              <a:t>Data visualization tool?</a:t>
            </a:r>
            <a:endParaRPr dirty="0"/>
          </a:p>
        </p:txBody>
      </p:sp>
      <p:pic>
        <p:nvPicPr>
          <p:cNvPr id="22534" name="Picture 6" descr="How to Use Data Visualization in Your Content to Increase Readers and Leads">
            <a:extLst>
              <a:ext uri="{FF2B5EF4-FFF2-40B4-BE49-F238E27FC236}">
                <a16:creationId xmlns:a16="http://schemas.microsoft.com/office/drawing/2014/main" id="{DB4FBEBC-E56A-4BC8-99C6-53E35EBB9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02" y="114300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45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5" name="Google Shape;1285;p60"/>
          <p:cNvSpPr txBox="1">
            <a:spLocks noGrp="1"/>
          </p:cNvSpPr>
          <p:nvPr>
            <p:ph type="title"/>
          </p:nvPr>
        </p:nvSpPr>
        <p:spPr>
          <a:xfrm>
            <a:off x="666017" y="568897"/>
            <a:ext cx="6088351" cy="110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None/>
            </a:pPr>
            <a:r>
              <a:rPr lang="en" dirty="0"/>
              <a:t>Tableau</a:t>
            </a:r>
            <a:endParaRPr dirty="0"/>
          </a:p>
        </p:txBody>
      </p:sp>
      <p:sp>
        <p:nvSpPr>
          <p:cNvPr id="1287" name="Google Shape;1287;p60"/>
          <p:cNvSpPr txBox="1">
            <a:spLocks noGrp="1"/>
          </p:cNvSpPr>
          <p:nvPr>
            <p:ph type="subTitle" idx="1"/>
          </p:nvPr>
        </p:nvSpPr>
        <p:spPr>
          <a:xfrm>
            <a:off x="0" y="1486417"/>
            <a:ext cx="4729415" cy="2397126"/>
          </a:xfrm>
          <a:prstGeom prst="rect">
            <a:avLst/>
          </a:prstGeom>
        </p:spPr>
        <p:txBody>
          <a:bodyPr spcFirstLastPara="1" wrap="square" lIns="91425" tIns="91425" rIns="91425" bIns="91425" anchor="t" anchorCtr="0">
            <a:noAutofit/>
          </a:bodyPr>
          <a:lstStyle/>
          <a:p>
            <a:pPr marL="0" algn="l">
              <a:lnSpc>
                <a:spcPct val="130000"/>
              </a:lnSpc>
              <a:spcAft>
                <a:spcPts val="600"/>
              </a:spcAft>
            </a:pPr>
            <a:r>
              <a:rPr lang="en-US" sz="1400" dirty="0">
                <a:effectLst/>
                <a:latin typeface="Krub" panose="00000500000000000000" pitchFamily="2" charset="-34"/>
                <a:ea typeface="Segoe UI Historic" panose="020B0502040204020203" pitchFamily="34" charset="0"/>
                <a:cs typeface="Krub" panose="00000500000000000000" pitchFamily="2" charset="-34"/>
              </a:rPr>
              <a:t>As the market-leading choice for modern business intelligence, the Tableau platform is known for taking any kind of data from almost any system, and turning it into actionable insights with speed and ease. It's as simple as dragging and dropping.</a:t>
            </a:r>
          </a:p>
          <a:p>
            <a:pPr marL="0" algn="l">
              <a:lnSpc>
                <a:spcPct val="130000"/>
              </a:lnSpc>
              <a:spcAft>
                <a:spcPts val="600"/>
              </a:spcAft>
            </a:pPr>
            <a:r>
              <a:rPr lang="en-US" sz="1400" dirty="0">
                <a:effectLst/>
                <a:latin typeface="Krub" panose="00000500000000000000" pitchFamily="2" charset="-34"/>
                <a:ea typeface="Segoe UI Historic" panose="020B0502040204020203" pitchFamily="34" charset="0"/>
                <a:cs typeface="Krub" panose="00000500000000000000" pitchFamily="2" charset="-34"/>
              </a:rPr>
              <a:t>Supports multiple data sources (</a:t>
            </a:r>
            <a:r>
              <a:rPr lang="en-US" sz="1400" dirty="0" err="1">
                <a:effectLst/>
                <a:latin typeface="Krub" panose="00000500000000000000" pitchFamily="2" charset="-34"/>
                <a:ea typeface="Segoe UI Historic" panose="020B0502040204020203" pitchFamily="34" charset="0"/>
                <a:cs typeface="Krub" panose="00000500000000000000" pitchFamily="2" charset="-34"/>
              </a:rPr>
              <a:t>Execl,csv</a:t>
            </a:r>
            <a:r>
              <a:rPr lang="en-US" sz="1400" dirty="0">
                <a:effectLst/>
                <a:latin typeface="Krub" panose="00000500000000000000" pitchFamily="2" charset="-34"/>
                <a:ea typeface="Segoe UI Historic" panose="020B0502040204020203" pitchFamily="34" charset="0"/>
                <a:cs typeface="Krub" panose="00000500000000000000" pitchFamily="2" charset="-34"/>
              </a:rPr>
              <a:t>, txt, Json, pdf, </a:t>
            </a:r>
            <a:r>
              <a:rPr lang="en-US" sz="1400" dirty="0" err="1">
                <a:effectLst/>
                <a:latin typeface="Krub" panose="00000500000000000000" pitchFamily="2" charset="-34"/>
                <a:ea typeface="Segoe UI Historic" panose="020B0502040204020203" pitchFamily="34" charset="0"/>
                <a:cs typeface="Krub" panose="00000500000000000000" pitchFamily="2" charset="-34"/>
              </a:rPr>
              <a:t>mdb</a:t>
            </a:r>
            <a:r>
              <a:rPr lang="en-US" sz="1400" dirty="0">
                <a:effectLst/>
                <a:latin typeface="Krub" panose="00000500000000000000" pitchFamily="2" charset="-34"/>
                <a:ea typeface="Segoe UI Historic" panose="020B0502040204020203" pitchFamily="34" charset="0"/>
                <a:cs typeface="Krub" panose="00000500000000000000" pitchFamily="2" charset="-34"/>
              </a:rPr>
              <a:t>)</a:t>
            </a:r>
          </a:p>
          <a:p>
            <a:pPr marL="0" algn="l">
              <a:lnSpc>
                <a:spcPct val="130000"/>
              </a:lnSpc>
              <a:spcAft>
                <a:spcPts val="600"/>
              </a:spcAft>
            </a:pPr>
            <a:r>
              <a:rPr lang="en-US" sz="1400" dirty="0">
                <a:effectLst/>
                <a:latin typeface="Krub" panose="00000500000000000000" pitchFamily="2" charset="-34"/>
                <a:ea typeface="Segoe UI Historic" panose="020B0502040204020203" pitchFamily="34" charset="0"/>
                <a:cs typeface="Krub" panose="00000500000000000000" pitchFamily="2" charset="-34"/>
              </a:rPr>
              <a:t>Powerful data visualization </a:t>
            </a:r>
            <a:r>
              <a:rPr lang="en-US" sz="1400" dirty="0" err="1">
                <a:effectLst/>
                <a:latin typeface="Krub" panose="00000500000000000000" pitchFamily="2" charset="-34"/>
                <a:ea typeface="Segoe UI Historic" panose="020B0502040204020203" pitchFamily="34" charset="0"/>
                <a:cs typeface="Krub" panose="00000500000000000000" pitchFamily="2" charset="-34"/>
              </a:rPr>
              <a:t>capabilitiesUsing</a:t>
            </a:r>
            <a:r>
              <a:rPr lang="en-US" sz="1400" dirty="0">
                <a:effectLst/>
                <a:latin typeface="Krub" panose="00000500000000000000" pitchFamily="2" charset="-34"/>
                <a:ea typeface="Segoe UI Historic" panose="020B0502040204020203" pitchFamily="34" charset="0"/>
                <a:cs typeface="Krub" panose="00000500000000000000" pitchFamily="2" charset="-34"/>
              </a:rPr>
              <a:t> unique visualization technology, Tableau can quickly analyze data by presenting analysis results in a variety of colors, shapes, and sizes.</a:t>
            </a:r>
          </a:p>
        </p:txBody>
      </p:sp>
      <p:pic>
        <p:nvPicPr>
          <p:cNvPr id="1026" name="Picture 2" descr="Tableau License Desktop Tableau Prep Active Key for Windows Mac 1PC/ 2PC 1  Year | eBay">
            <a:extLst>
              <a:ext uri="{FF2B5EF4-FFF2-40B4-BE49-F238E27FC236}">
                <a16:creationId xmlns:a16="http://schemas.microsoft.com/office/drawing/2014/main" id="{E5D03CFF-434A-4C41-8497-8A23A21F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832" y="-87292"/>
            <a:ext cx="2545168" cy="2412778"/>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FB5451CC-525C-49ED-A955-1C9EBF5B0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999" y="1794054"/>
            <a:ext cx="4383405"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60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5" name="Google Shape;1285;p60"/>
          <p:cNvSpPr txBox="1">
            <a:spLocks noGrp="1"/>
          </p:cNvSpPr>
          <p:nvPr>
            <p:ph type="title"/>
          </p:nvPr>
        </p:nvSpPr>
        <p:spPr>
          <a:xfrm>
            <a:off x="666017" y="568897"/>
            <a:ext cx="6088351" cy="110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None/>
            </a:pPr>
            <a:r>
              <a:rPr lang="en" dirty="0"/>
              <a:t>Power BI</a:t>
            </a:r>
            <a:endParaRPr dirty="0"/>
          </a:p>
        </p:txBody>
      </p:sp>
      <p:sp>
        <p:nvSpPr>
          <p:cNvPr id="1287" name="Google Shape;1287;p60"/>
          <p:cNvSpPr txBox="1">
            <a:spLocks noGrp="1"/>
          </p:cNvSpPr>
          <p:nvPr>
            <p:ph type="subTitle" idx="1"/>
          </p:nvPr>
        </p:nvSpPr>
        <p:spPr>
          <a:xfrm>
            <a:off x="395461" y="1584407"/>
            <a:ext cx="4101658" cy="2397126"/>
          </a:xfrm>
          <a:prstGeom prst="rect">
            <a:avLst/>
          </a:prstGeom>
        </p:spPr>
        <p:txBody>
          <a:bodyPr spcFirstLastPara="1" wrap="square" lIns="91425" tIns="91425" rIns="91425" bIns="91425" anchor="t" anchorCtr="0">
            <a:noAutofit/>
          </a:bodyPr>
          <a:lstStyle/>
          <a:p>
            <a:pPr marL="0" algn="just">
              <a:lnSpc>
                <a:spcPct val="130000"/>
              </a:lnSpc>
              <a:spcAft>
                <a:spcPts val="600"/>
              </a:spcAft>
            </a:pPr>
            <a:r>
              <a:rPr lang="en-US" sz="1400" b="0" i="0" u="none" strike="noStrike" dirty="0">
                <a:solidFill>
                  <a:srgbClr val="000000"/>
                </a:solidFill>
                <a:effectLst/>
                <a:latin typeface="Krub" panose="00000500000000000000" pitchFamily="2" charset="-34"/>
                <a:cs typeface="Krub" panose="00000500000000000000" pitchFamily="2" charset="-34"/>
              </a:rPr>
              <a:t>Power BI is an interactive data visualization software product developed by Microsoft with a primary focus on business intelligence. Power BI is a collection of software services, applications, and connectors that work together to turn unrelated data sources into coherent, intuitive, and interactive insights. Data can be imported by reading directly from a database, a web page, or a structured file such as a spreadsheet, CSV, XML, and JSON.</a:t>
            </a:r>
            <a:endParaRPr lang="en-US" sz="1400" dirty="0">
              <a:effectLst/>
              <a:latin typeface="Krub" panose="00000500000000000000" pitchFamily="2" charset="-34"/>
              <a:ea typeface="Segoe UI Historic" panose="020B0502040204020203" pitchFamily="34" charset="0"/>
              <a:cs typeface="Krub" panose="00000500000000000000" pitchFamily="2" charset="-34"/>
            </a:endParaRPr>
          </a:p>
        </p:txBody>
      </p:sp>
      <p:pic>
        <p:nvPicPr>
          <p:cNvPr id="24578" name="Picture 2">
            <a:extLst>
              <a:ext uri="{FF2B5EF4-FFF2-40B4-BE49-F238E27FC236}">
                <a16:creationId xmlns:a16="http://schemas.microsoft.com/office/drawing/2014/main" id="{63274DBE-18E7-48B8-A7CC-DEDC553C1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882" y="1669297"/>
            <a:ext cx="4424086" cy="262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1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5" name="Google Shape;1285;p60"/>
          <p:cNvSpPr txBox="1">
            <a:spLocks noGrp="1"/>
          </p:cNvSpPr>
          <p:nvPr>
            <p:ph type="title"/>
          </p:nvPr>
        </p:nvSpPr>
        <p:spPr>
          <a:xfrm>
            <a:off x="1763297" y="218377"/>
            <a:ext cx="6088351" cy="1100400"/>
          </a:xfrm>
          <a:prstGeom prst="rect">
            <a:avLst/>
          </a:prstGeom>
        </p:spPr>
        <p:txBody>
          <a:bodyPr spcFirstLastPara="1" wrap="square" lIns="91425" tIns="91425" rIns="91425" bIns="91425" anchor="t" anchorCtr="0">
            <a:noAutofit/>
          </a:bodyPr>
          <a:lstStyle/>
          <a:p>
            <a:r>
              <a:rPr lang="en-US" sz="4000" dirty="0">
                <a:effectLst/>
                <a:latin typeface="Elsie" panose="020B0604020202020204" charset="0"/>
                <a:ea typeface="SimSun" panose="02010600030101010101" pitchFamily="2" charset="-122"/>
                <a:cs typeface="Krub" panose="00000500000000000000" pitchFamily="2" charset="-34"/>
              </a:rPr>
              <a:t>Data </a:t>
            </a:r>
            <a:r>
              <a:rPr lang="vi-VN" sz="4000" dirty="0">
                <a:effectLst/>
                <a:latin typeface="Krub" panose="00000500000000000000" pitchFamily="2" charset="-34"/>
                <a:ea typeface="SimSun" panose="02010600030101010101" pitchFamily="2" charset="-122"/>
                <a:cs typeface="Krub" panose="00000500000000000000" pitchFamily="2" charset="-34"/>
              </a:rPr>
              <a:t>warehouse</a:t>
            </a:r>
            <a:r>
              <a:rPr lang="en-US" sz="4000" dirty="0">
                <a:effectLst/>
                <a:latin typeface="Elsie" panose="020B0604020202020204" charset="0"/>
                <a:ea typeface="SimSun" panose="02010600030101010101" pitchFamily="2" charset="-122"/>
                <a:cs typeface="Krub" panose="00000500000000000000" pitchFamily="2" charset="-34"/>
              </a:rPr>
              <a:t> tools </a:t>
            </a:r>
            <a:r>
              <a:rPr lang="en" sz="4000" dirty="0">
                <a:solidFill>
                  <a:schemeClr val="dk1"/>
                </a:solidFill>
                <a:latin typeface="Elsie" panose="020B0604020202020204" charset="0"/>
                <a:cs typeface="Krub" panose="00000500000000000000" pitchFamily="2" charset="-34"/>
                <a:sym typeface="Elsie"/>
              </a:rPr>
              <a:t>(Exel)</a:t>
            </a:r>
            <a:endParaRPr sz="4000" dirty="0">
              <a:latin typeface="Elsie" panose="020B0604020202020204" charset="0"/>
              <a:cs typeface="Krub" panose="00000500000000000000" pitchFamily="2" charset="-34"/>
            </a:endParaRPr>
          </a:p>
        </p:txBody>
      </p:sp>
      <p:sp>
        <p:nvSpPr>
          <p:cNvPr id="1287" name="Google Shape;1287;p60"/>
          <p:cNvSpPr txBox="1">
            <a:spLocks noGrp="1"/>
          </p:cNvSpPr>
          <p:nvPr>
            <p:ph type="subTitle" idx="1"/>
          </p:nvPr>
        </p:nvSpPr>
        <p:spPr>
          <a:xfrm>
            <a:off x="395461" y="1584407"/>
            <a:ext cx="4115580" cy="2397126"/>
          </a:xfrm>
          <a:prstGeom prst="rect">
            <a:avLst/>
          </a:prstGeom>
        </p:spPr>
        <p:txBody>
          <a:bodyPr spcFirstLastPara="1" wrap="square" lIns="91425" tIns="91425" rIns="91425" bIns="91425" anchor="t" anchorCtr="0">
            <a:noAutofit/>
          </a:bodyPr>
          <a:lstStyle/>
          <a:p>
            <a:pPr marL="0" algn="just">
              <a:lnSpc>
                <a:spcPct val="130000"/>
              </a:lnSpc>
              <a:spcAft>
                <a:spcPts val="600"/>
              </a:spcAft>
            </a:pPr>
            <a:r>
              <a:rPr lang="en-US" sz="1400" b="0" i="0" u="none" strike="noStrike" dirty="0">
                <a:solidFill>
                  <a:srgbClr val="000000"/>
                </a:solidFill>
                <a:effectLst/>
                <a:latin typeface="Krub" panose="00000500000000000000" pitchFamily="2" charset="-34"/>
                <a:cs typeface="Krub" panose="00000500000000000000" pitchFamily="2" charset="-34"/>
              </a:rPr>
              <a:t>A spreadsheet tool called Microsoft Excel is part of the Microsoft Office software package and was created to assist with recording, presenting processed data in tabular form, doing computations, and creating statistical visualizations for tables created in Excel.</a:t>
            </a:r>
          </a:p>
          <a:p>
            <a:pPr marL="0" algn="just">
              <a:lnSpc>
                <a:spcPct val="130000"/>
              </a:lnSpc>
              <a:spcAft>
                <a:spcPts val="600"/>
              </a:spcAft>
            </a:pPr>
            <a:r>
              <a:rPr lang="en-US" sz="1400" b="0" i="0" u="none" strike="noStrike" dirty="0">
                <a:solidFill>
                  <a:srgbClr val="000000"/>
                </a:solidFill>
                <a:effectLst/>
                <a:latin typeface="Krub" panose="00000500000000000000" pitchFamily="2" charset="-34"/>
                <a:cs typeface="Krub" panose="00000500000000000000" pitchFamily="2" charset="-34"/>
              </a:rPr>
              <a:t>For instance, it is employed in operational management, performance reporting, human resource management, and business analysis.</a:t>
            </a:r>
          </a:p>
          <a:p>
            <a:pPr marL="0" algn="just">
              <a:lnSpc>
                <a:spcPct val="130000"/>
              </a:lnSpc>
              <a:spcAft>
                <a:spcPts val="600"/>
              </a:spcAft>
            </a:pPr>
            <a:endParaRPr lang="en-US" sz="1400" b="0" i="0" u="none" strike="noStrike" dirty="0">
              <a:solidFill>
                <a:srgbClr val="000000"/>
              </a:solidFill>
              <a:effectLst/>
              <a:latin typeface="Krub" panose="00000500000000000000" pitchFamily="2" charset="-34"/>
              <a:cs typeface="Krub" panose="00000500000000000000" pitchFamily="2" charset="-34"/>
            </a:endParaRPr>
          </a:p>
        </p:txBody>
      </p:sp>
      <p:pic>
        <p:nvPicPr>
          <p:cNvPr id="5" name="Picture 4">
            <a:extLst>
              <a:ext uri="{FF2B5EF4-FFF2-40B4-BE49-F238E27FC236}">
                <a16:creationId xmlns:a16="http://schemas.microsoft.com/office/drawing/2014/main" id="{87535827-C74A-40B8-A268-910C80EA8336}"/>
              </a:ext>
            </a:extLst>
          </p:cNvPr>
          <p:cNvPicPr>
            <a:picLocks noChangeAspect="1"/>
          </p:cNvPicPr>
          <p:nvPr/>
        </p:nvPicPr>
        <p:blipFill>
          <a:blip r:embed="rId3"/>
          <a:stretch>
            <a:fillRect/>
          </a:stretch>
        </p:blipFill>
        <p:spPr>
          <a:xfrm>
            <a:off x="4632960" y="1815211"/>
            <a:ext cx="4325773" cy="2240317"/>
          </a:xfrm>
          <a:prstGeom prst="rect">
            <a:avLst/>
          </a:prstGeom>
        </p:spPr>
      </p:pic>
    </p:spTree>
    <p:extLst>
      <p:ext uri="{BB962C8B-B14F-4D97-AF65-F5344CB8AC3E}">
        <p14:creationId xmlns:p14="http://schemas.microsoft.com/office/powerpoint/2010/main" val="148503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p:nvPr/>
        </p:nvSpPr>
        <p:spPr>
          <a:xfrm>
            <a:off x="1949594" y="2152073"/>
            <a:ext cx="1104810" cy="108381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200"/>
          </a:p>
        </p:txBody>
      </p:sp>
      <p:sp>
        <p:nvSpPr>
          <p:cNvPr id="495" name="Google Shape;495;p34"/>
          <p:cNvSpPr txBox="1">
            <a:spLocks noGrp="1"/>
          </p:cNvSpPr>
          <p:nvPr>
            <p:ph type="title"/>
          </p:nvPr>
        </p:nvSpPr>
        <p:spPr>
          <a:xfrm>
            <a:off x="3224531" y="1659054"/>
            <a:ext cx="5790581"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Demonstration about BI</a:t>
            </a:r>
            <a:endParaRPr dirty="0"/>
          </a:p>
        </p:txBody>
      </p:sp>
      <p:sp>
        <p:nvSpPr>
          <p:cNvPr id="496" name="Google Shape;496;p34"/>
          <p:cNvSpPr txBox="1">
            <a:spLocks noGrp="1"/>
          </p:cNvSpPr>
          <p:nvPr>
            <p:ph type="title" idx="2"/>
          </p:nvPr>
        </p:nvSpPr>
        <p:spPr>
          <a:xfrm>
            <a:off x="1949544" y="2205475"/>
            <a:ext cx="110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dirty="0"/>
              <a:t>02</a:t>
            </a:r>
            <a:endParaRPr sz="6200" dirty="0"/>
          </a:p>
        </p:txBody>
      </p:sp>
      <p:grpSp>
        <p:nvGrpSpPr>
          <p:cNvPr id="498" name="Google Shape;498;p34"/>
          <p:cNvGrpSpPr/>
          <p:nvPr/>
        </p:nvGrpSpPr>
        <p:grpSpPr>
          <a:xfrm>
            <a:off x="14821745" y="-11272284"/>
            <a:ext cx="7434631" cy="3914060"/>
            <a:chOff x="14821745" y="-11272284"/>
            <a:chExt cx="7434631" cy="3914060"/>
          </a:xfrm>
        </p:grpSpPr>
        <p:sp>
          <p:nvSpPr>
            <p:cNvPr id="499" name="Google Shape;499;p34"/>
            <p:cNvSpPr/>
            <p:nvPr/>
          </p:nvSpPr>
          <p:spPr>
            <a:xfrm rot="-9601055" flipH="1">
              <a:off x="14844252" y="-10500299"/>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9475604" flipH="1">
              <a:off x="15600829" y="-9913101"/>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4038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A8900-3E78-4495-B5CD-CFFEA5D209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898" y="912481"/>
            <a:ext cx="5094256" cy="2674766"/>
          </a:xfrm>
          <a:prstGeom prst="rect">
            <a:avLst/>
          </a:prstGeom>
          <a:noFill/>
          <a:ln>
            <a:noFill/>
          </a:ln>
        </p:spPr>
      </p:pic>
      <p:sp>
        <p:nvSpPr>
          <p:cNvPr id="3" name="TextBox 2">
            <a:extLst>
              <a:ext uri="{FF2B5EF4-FFF2-40B4-BE49-F238E27FC236}">
                <a16:creationId xmlns:a16="http://schemas.microsoft.com/office/drawing/2014/main" id="{86974A5D-BE12-4B8D-AD35-99498E9E4E60}"/>
              </a:ext>
            </a:extLst>
          </p:cNvPr>
          <p:cNvSpPr txBox="1"/>
          <p:nvPr/>
        </p:nvSpPr>
        <p:spPr>
          <a:xfrm>
            <a:off x="1498791" y="144379"/>
            <a:ext cx="8140222" cy="861774"/>
          </a:xfrm>
          <a:prstGeom prst="rect">
            <a:avLst/>
          </a:prstGeom>
          <a:noFill/>
        </p:spPr>
        <p:txBody>
          <a:bodyPr wrap="square" rtlCol="0">
            <a:spAutoFit/>
          </a:bodyPr>
          <a:lstStyle/>
          <a:p>
            <a:r>
              <a:rPr lang="en-US" sz="5000" dirty="0">
                <a:solidFill>
                  <a:schemeClr val="tx1">
                    <a:lumMod val="75000"/>
                  </a:schemeClr>
                </a:solidFill>
                <a:latin typeface="Elsie" panose="020B0604020202020204" charset="0"/>
                <a:ea typeface="Segoe UI Emoji" panose="020B0502040204020203" pitchFamily="34" charset="0"/>
              </a:rPr>
              <a:t>Dataset of Restaurant</a:t>
            </a:r>
          </a:p>
        </p:txBody>
      </p:sp>
      <p:sp>
        <p:nvSpPr>
          <p:cNvPr id="4" name="TextBox 3">
            <a:extLst>
              <a:ext uri="{FF2B5EF4-FFF2-40B4-BE49-F238E27FC236}">
                <a16:creationId xmlns:a16="http://schemas.microsoft.com/office/drawing/2014/main" id="{DABA40B6-E927-47BF-B927-3717A9F8D982}"/>
              </a:ext>
            </a:extLst>
          </p:cNvPr>
          <p:cNvSpPr txBox="1"/>
          <p:nvPr/>
        </p:nvSpPr>
        <p:spPr>
          <a:xfrm>
            <a:off x="316517" y="3493574"/>
            <a:ext cx="3546066" cy="1702454"/>
          </a:xfrm>
          <a:prstGeom prst="rect">
            <a:avLst/>
          </a:prstGeom>
          <a:noFill/>
        </p:spPr>
        <p:txBody>
          <a:bodyPr wrap="square" rtlCol="0">
            <a:spAutoFit/>
          </a:bodyPr>
          <a:lstStyle/>
          <a:p>
            <a:pPr marL="285750" marR="0" indent="-285750" algn="just">
              <a:lnSpc>
                <a:spcPct val="130000"/>
              </a:lnSpc>
              <a:spcBef>
                <a:spcPts val="0"/>
              </a:spcBef>
              <a:spcAft>
                <a:spcPts val="600"/>
              </a:spcAft>
              <a:buFont typeface="Wingdings" panose="05000000000000000000" pitchFamily="2" charset="2"/>
              <a:buChar char="§"/>
            </a:pPr>
            <a:r>
              <a:rPr lang="vi-VN" sz="1300" dirty="0">
                <a:effectLst/>
                <a:latin typeface="Krub" panose="00000500000000000000" pitchFamily="2" charset="-34"/>
                <a:ea typeface="Arial" panose="020B0604020202020204" pitchFamily="34" charset="0"/>
                <a:cs typeface="Krub" panose="00000500000000000000" pitchFamily="2" charset="-34"/>
              </a:rPr>
              <a:t>The dataset contains data about all the restaurants in iFood as of February 27, 2021.</a:t>
            </a:r>
            <a:endParaRPr lang="en-US" sz="1300" dirty="0">
              <a:effectLst/>
              <a:latin typeface="Krub" panose="00000500000000000000" pitchFamily="2" charset="-34"/>
              <a:ea typeface="Arial" panose="020B0604020202020204" pitchFamily="34" charset="0"/>
              <a:cs typeface="Krub" panose="00000500000000000000" pitchFamily="2" charset="-34"/>
            </a:endParaRPr>
          </a:p>
          <a:p>
            <a:pPr marL="285750" marR="0" indent="-285750" algn="just">
              <a:lnSpc>
                <a:spcPct val="130000"/>
              </a:lnSpc>
              <a:spcBef>
                <a:spcPts val="0"/>
              </a:spcBef>
              <a:spcAft>
                <a:spcPts val="600"/>
              </a:spcAft>
              <a:buFont typeface="Wingdings" panose="05000000000000000000" pitchFamily="2" charset="2"/>
              <a:buChar char="§"/>
            </a:pPr>
            <a:r>
              <a:rPr lang="vi-VN" sz="1300" dirty="0">
                <a:effectLst/>
                <a:latin typeface="Krub" panose="00000500000000000000" pitchFamily="2" charset="-34"/>
                <a:ea typeface="Arial" panose="020B0604020202020204" pitchFamily="34" charset="0"/>
                <a:cs typeface="Krub" panose="00000500000000000000" pitchFamily="2" charset="-34"/>
              </a:rPr>
              <a:t>The data shows the number of restaurants at the IFood website and more restaurant-related information</a:t>
            </a:r>
            <a:endParaRPr lang="en-US" sz="1300" dirty="0">
              <a:effectLst/>
              <a:latin typeface="Krub" panose="00000500000000000000" pitchFamily="2" charset="-34"/>
              <a:ea typeface="Arial" panose="020B0604020202020204" pitchFamily="34" charset="0"/>
              <a:cs typeface="Krub" panose="00000500000000000000" pitchFamily="2" charset="-34"/>
            </a:endParaRPr>
          </a:p>
        </p:txBody>
      </p:sp>
      <p:pic>
        <p:nvPicPr>
          <p:cNvPr id="6" name="Picture 5">
            <a:extLst>
              <a:ext uri="{FF2B5EF4-FFF2-40B4-BE49-F238E27FC236}">
                <a16:creationId xmlns:a16="http://schemas.microsoft.com/office/drawing/2014/main" id="{EBA39BEA-E501-4414-A877-9C1F392E5696}"/>
              </a:ext>
            </a:extLst>
          </p:cNvPr>
          <p:cNvPicPr>
            <a:picLocks noChangeAspect="1"/>
          </p:cNvPicPr>
          <p:nvPr/>
        </p:nvPicPr>
        <p:blipFill>
          <a:blip r:embed="rId3"/>
          <a:stretch>
            <a:fillRect/>
          </a:stretch>
        </p:blipFill>
        <p:spPr>
          <a:xfrm>
            <a:off x="3862583" y="2647488"/>
            <a:ext cx="5281417" cy="2496012"/>
          </a:xfrm>
          <a:prstGeom prst="rect">
            <a:avLst/>
          </a:prstGeom>
        </p:spPr>
      </p:pic>
    </p:spTree>
    <p:extLst>
      <p:ext uri="{BB962C8B-B14F-4D97-AF65-F5344CB8AC3E}">
        <p14:creationId xmlns:p14="http://schemas.microsoft.com/office/powerpoint/2010/main" val="2550332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74A5D-BE12-4B8D-AD35-99498E9E4E60}"/>
              </a:ext>
            </a:extLst>
          </p:cNvPr>
          <p:cNvSpPr txBox="1"/>
          <p:nvPr/>
        </p:nvSpPr>
        <p:spPr>
          <a:xfrm>
            <a:off x="213130" y="91039"/>
            <a:ext cx="8717739" cy="707886"/>
          </a:xfrm>
          <a:prstGeom prst="rect">
            <a:avLst/>
          </a:prstGeom>
          <a:noFill/>
        </p:spPr>
        <p:txBody>
          <a:bodyPr wrap="square" rtlCol="0">
            <a:spAutoFit/>
          </a:bodyPr>
          <a:lstStyle/>
          <a:p>
            <a:pPr algn="ctr"/>
            <a:r>
              <a:rPr lang="en-US" sz="4000" dirty="0">
                <a:solidFill>
                  <a:schemeClr val="tx1">
                    <a:lumMod val="75000"/>
                  </a:schemeClr>
                </a:solidFill>
                <a:latin typeface="Elsie" panose="020B0604020202020204" charset="0"/>
                <a:ea typeface="Segoe UI Emoji" panose="020B0502040204020203" pitchFamily="34" charset="0"/>
              </a:rPr>
              <a:t>Column in dataset</a:t>
            </a:r>
          </a:p>
        </p:txBody>
      </p:sp>
      <p:sp>
        <p:nvSpPr>
          <p:cNvPr id="7" name="TextBox 6">
            <a:extLst>
              <a:ext uri="{FF2B5EF4-FFF2-40B4-BE49-F238E27FC236}">
                <a16:creationId xmlns:a16="http://schemas.microsoft.com/office/drawing/2014/main" id="{4AF19B52-D6E7-48FF-83B9-511741576417}"/>
              </a:ext>
            </a:extLst>
          </p:cNvPr>
          <p:cNvSpPr txBox="1"/>
          <p:nvPr/>
        </p:nvSpPr>
        <p:spPr>
          <a:xfrm>
            <a:off x="673768" y="902595"/>
            <a:ext cx="8092096" cy="4438523"/>
          </a:xfrm>
          <a:prstGeom prst="rect">
            <a:avLst/>
          </a:prstGeom>
          <a:noFill/>
        </p:spPr>
        <p:txBody>
          <a:bodyPr wrap="square" rtlCol="0">
            <a:spAutoFit/>
          </a:bodyPr>
          <a:lstStyle/>
          <a:p>
            <a:pPr marL="628650" marR="0" indent="-171450" algn="just">
              <a:lnSpc>
                <a:spcPct val="107000"/>
              </a:lnSpc>
              <a:spcBef>
                <a:spcPts val="0"/>
              </a:spcBef>
              <a:spcAft>
                <a:spcPts val="800"/>
              </a:spcAft>
              <a:buFont typeface="Wingdings" panose="05000000000000000000" pitchFamily="2" charset="2"/>
              <a:buChar char="§"/>
            </a:pPr>
            <a:r>
              <a:rPr lang="en-US" sz="1200" b="1" dirty="0">
                <a:latin typeface="Krub" panose="00000500000000000000" pitchFamily="2" charset="-34"/>
                <a:ea typeface="Arial" panose="020B0604020202020204" pitchFamily="34" charset="0"/>
                <a:cs typeface="Krub" panose="00000500000000000000" pitchFamily="2" charset="-34"/>
              </a:rPr>
              <a:t>a</a:t>
            </a:r>
            <a:r>
              <a:rPr lang="vi-VN" sz="1200" b="1" dirty="0">
                <a:effectLst/>
                <a:latin typeface="Krub" panose="00000500000000000000" pitchFamily="2" charset="-34"/>
                <a:ea typeface="Arial" panose="020B0604020202020204" pitchFamily="34" charset="0"/>
                <a:cs typeface="Krub" panose="00000500000000000000" pitchFamily="2" charset="-34"/>
              </a:rPr>
              <a:t>vailable for scheduling:</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Bool that tells if the restaurant is available for scheduling (may vary through the day)</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en-US" sz="1200" b="1" dirty="0">
                <a:latin typeface="Krub" panose="00000500000000000000" pitchFamily="2" charset="-34"/>
                <a:ea typeface="Arial" panose="020B0604020202020204" pitchFamily="34" charset="0"/>
                <a:cs typeface="Krub" panose="00000500000000000000" pitchFamily="2" charset="-34"/>
              </a:rPr>
              <a:t>a</a:t>
            </a:r>
            <a:r>
              <a:rPr lang="vi-VN" sz="1200" b="1" dirty="0">
                <a:effectLst/>
                <a:latin typeface="Krub" panose="00000500000000000000" pitchFamily="2" charset="-34"/>
                <a:ea typeface="Arial" panose="020B0604020202020204" pitchFamily="34" charset="0"/>
                <a:cs typeface="Krub" panose="00000500000000000000" pitchFamily="2" charset="-34"/>
              </a:rPr>
              <a:t>vatar</a:t>
            </a:r>
            <a:r>
              <a:rPr lang="en-US" sz="1200" b="1" dirty="0">
                <a:effectLst/>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link to the logo of the restaraunt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delivery_fee: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delivery fee to the location used to find the restaurant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delivery_time: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delivery time to the location used to find the restaurant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distance: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distance to the location used to find the restaurant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Ibge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7 digit code code used by ibge to represent cities, may not be representative of the city the restaurant is located</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minimumOrderValue: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minimum price for the order </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en-US" sz="1200" b="1" dirty="0">
                <a:latin typeface="Krub" panose="00000500000000000000" pitchFamily="2" charset="-34"/>
                <a:ea typeface="Arial" panose="020B0604020202020204" pitchFamily="34" charset="0"/>
                <a:cs typeface="Krub" panose="00000500000000000000" pitchFamily="2" charset="-34"/>
              </a:rPr>
              <a:t>n</a:t>
            </a:r>
            <a:r>
              <a:rPr lang="vi-VN" sz="1200" b="1" dirty="0">
                <a:effectLst/>
                <a:latin typeface="Krub" panose="00000500000000000000" pitchFamily="2" charset="-34"/>
                <a:ea typeface="Arial" panose="020B0604020202020204" pitchFamily="34" charset="0"/>
                <a:cs typeface="Krub" panose="00000500000000000000" pitchFamily="2" charset="-34"/>
              </a:rPr>
              <a:t>ame</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name of the restaurant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28650" marR="0" indent="-171450" algn="just">
              <a:lnSpc>
                <a:spcPct val="107000"/>
              </a:lnSpc>
              <a:spcBef>
                <a:spcPts val="0"/>
              </a:spcBef>
              <a:spcAft>
                <a:spcPts val="800"/>
              </a:spcAft>
              <a:buFont typeface="Wingdings" panose="05000000000000000000" pitchFamily="2" charset="2"/>
              <a:buChar char="§"/>
            </a:pPr>
            <a:r>
              <a:rPr lang="vi-VN" sz="1200" b="1" dirty="0">
                <a:effectLst/>
                <a:latin typeface="Krub" panose="00000500000000000000" pitchFamily="2" charset="-34"/>
                <a:ea typeface="Arial" panose="020B0604020202020204" pitchFamily="34" charset="0"/>
                <a:cs typeface="Krub" panose="00000500000000000000" pitchFamily="2" charset="-34"/>
              </a:rPr>
              <a:t>payment codes</a:t>
            </a:r>
            <a:r>
              <a:rPr lang="en-US" sz="1200" b="1" dirty="0">
                <a:latin typeface="Krub" panose="00000500000000000000" pitchFamily="2" charset="-34"/>
                <a:ea typeface="Arial" panose="020B0604020202020204" pitchFamily="34" charset="0"/>
                <a:cs typeface="Krub" panose="00000500000000000000" pitchFamily="2" charset="-34"/>
              </a:rPr>
              <a:t>: </a:t>
            </a:r>
            <a:r>
              <a:rPr lang="vi-VN" sz="1200" dirty="0">
                <a:effectLst/>
                <a:latin typeface="Krub" panose="00000500000000000000" pitchFamily="2" charset="-34"/>
                <a:ea typeface="Arial" panose="020B0604020202020204" pitchFamily="34" charset="0"/>
                <a:cs typeface="Krub" panose="00000500000000000000" pitchFamily="2" charset="-34"/>
              </a:rPr>
              <a:t>codes of the accepted payment methods</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40080" lvl="7" indent="-171450" algn="just" fontAlgn="base">
              <a:lnSpc>
                <a:spcPts val="1800"/>
              </a:lnSpc>
              <a:spcAft>
                <a:spcPts val="800"/>
              </a:spcAft>
              <a:buFont typeface="Wingdings" panose="05000000000000000000" pitchFamily="2" charset="2"/>
              <a:buChar char="§"/>
            </a:pPr>
            <a:r>
              <a:rPr lang="vi-VN" sz="1200" b="1"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price_range</a:t>
            </a:r>
            <a:r>
              <a:rPr lang="en-US" sz="1200" b="1" dirty="0">
                <a:latin typeface="Krub" panose="00000500000000000000" pitchFamily="2" charset="-34"/>
                <a:ea typeface="Times New Roman" panose="02020603050405020304" pitchFamily="18" charset="0"/>
                <a:cs typeface="Krub" panose="00000500000000000000" pitchFamily="2" charset="-34"/>
              </a:rPr>
              <a:t>: </a:t>
            </a:r>
            <a:r>
              <a:rPr lang="vi-VN" sz="1200"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price range set by the restaurant (usually not representative of the reality)</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40080" lvl="7" indent="-171450" algn="just" fontAlgn="base">
              <a:lnSpc>
                <a:spcPts val="1800"/>
              </a:lnSpc>
              <a:buFont typeface="Wingdings" panose="05000000000000000000" pitchFamily="2" charset="2"/>
              <a:buChar char="§"/>
            </a:pPr>
            <a:r>
              <a:rPr lang="en-US" sz="1200" b="1"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r</a:t>
            </a:r>
            <a:r>
              <a:rPr lang="vi-VN" sz="1200" b="1"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ating</a:t>
            </a:r>
            <a:r>
              <a:rPr lang="en-US" sz="1200" b="1" dirty="0">
                <a:latin typeface="Krub" panose="00000500000000000000" pitchFamily="2" charset="-34"/>
                <a:ea typeface="Times New Roman" panose="02020603050405020304" pitchFamily="18" charset="0"/>
                <a:cs typeface="Krub" panose="00000500000000000000" pitchFamily="2" charset="-34"/>
              </a:rPr>
              <a:t>: </a:t>
            </a:r>
            <a:r>
              <a:rPr lang="vi-VN" sz="1200"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restaurant rating on the app (max of 5). 0 is probably an new restaurant</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640080" lvl="7" indent="-171450" algn="just" fontAlgn="base">
              <a:lnSpc>
                <a:spcPts val="1800"/>
              </a:lnSpc>
              <a:buFont typeface="Wingdings" panose="05000000000000000000" pitchFamily="2" charset="2"/>
              <a:buChar char="§"/>
            </a:pPr>
            <a:r>
              <a:rPr lang="en-US" sz="1200" b="1" dirty="0">
                <a:solidFill>
                  <a:srgbClr val="202124"/>
                </a:solidFill>
                <a:latin typeface="Krub" panose="00000500000000000000" pitchFamily="2" charset="-34"/>
                <a:ea typeface="Times New Roman" panose="02020603050405020304" pitchFamily="18" charset="0"/>
                <a:cs typeface="Krub" panose="00000500000000000000" pitchFamily="2" charset="-34"/>
              </a:rPr>
              <a:t>t</a:t>
            </a:r>
            <a:r>
              <a:rPr lang="vi-VN" sz="1200" b="1"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ags</a:t>
            </a:r>
            <a:r>
              <a:rPr lang="en-US" sz="1200" b="1"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 </a:t>
            </a:r>
            <a:r>
              <a:rPr lang="vi-VN" sz="1200"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Tags attributed to the restaurant by iFood. Used to promote the restaurant in the homepage</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marL="0" marR="0" indent="457200" algn="just" fontAlgn="base">
              <a:lnSpc>
                <a:spcPts val="1500"/>
              </a:lnSpc>
              <a:spcBef>
                <a:spcPts val="600"/>
              </a:spcBef>
              <a:spcAft>
                <a:spcPts val="0"/>
              </a:spcAft>
            </a:pPr>
            <a:r>
              <a:rPr lang="vi-VN" sz="1200" dirty="0">
                <a:solidFill>
                  <a:srgbClr val="202124"/>
                </a:solidFill>
                <a:effectLst/>
                <a:latin typeface="Krub" panose="00000500000000000000" pitchFamily="2" charset="-34"/>
                <a:ea typeface="Times New Roman" panose="02020603050405020304" pitchFamily="18" charset="0"/>
                <a:cs typeface="Krub" panose="00000500000000000000" pitchFamily="2" charset="-34"/>
              </a:rPr>
              <a:t>	</a:t>
            </a:r>
            <a:endParaRPr lang="en-US" sz="1200" dirty="0">
              <a:effectLst/>
              <a:latin typeface="Krub" panose="00000500000000000000" pitchFamily="2" charset="-34"/>
              <a:ea typeface="Arial" panose="020B0604020202020204" pitchFamily="34" charset="0"/>
              <a:cs typeface="Krub" panose="00000500000000000000" pitchFamily="2" charset="-34"/>
            </a:endParaRPr>
          </a:p>
          <a:p>
            <a:pPr algn="just"/>
            <a:endParaRPr lang="en-US" sz="1200" dirty="0">
              <a:latin typeface="Krub" panose="00000500000000000000" pitchFamily="2" charset="-34"/>
              <a:cs typeface="Krub" panose="00000500000000000000" pitchFamily="2" charset="-34"/>
            </a:endParaRPr>
          </a:p>
        </p:txBody>
      </p:sp>
    </p:spTree>
    <p:extLst>
      <p:ext uri="{BB962C8B-B14F-4D97-AF65-F5344CB8AC3E}">
        <p14:creationId xmlns:p14="http://schemas.microsoft.com/office/powerpoint/2010/main" val="30008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1"/>
          <p:cNvSpPr txBox="1">
            <a:spLocks noGrp="1"/>
          </p:cNvSpPr>
          <p:nvPr>
            <p:ph type="ctrTitle"/>
          </p:nvPr>
        </p:nvSpPr>
        <p:spPr>
          <a:xfrm>
            <a:off x="978372" y="391886"/>
            <a:ext cx="6214800" cy="1103446"/>
          </a:xfrm>
          <a:prstGeom prst="rect">
            <a:avLst/>
          </a:prstGeom>
        </p:spPr>
        <p:txBody>
          <a:bodyPr spcFirstLastPara="1" wrap="square" lIns="91425" tIns="91425" rIns="91425" bIns="91425" anchor="b" anchorCtr="0">
            <a:noAutofit/>
          </a:bodyPr>
          <a:lstStyle/>
          <a:p>
            <a:pPr marL="0" lvl="0" indent="0" algn="ctr" rtl="0">
              <a:lnSpc>
                <a:spcPct val="85000"/>
              </a:lnSpc>
              <a:spcBef>
                <a:spcPts val="0"/>
              </a:spcBef>
              <a:spcAft>
                <a:spcPts val="0"/>
              </a:spcAft>
              <a:buNone/>
            </a:pPr>
            <a:r>
              <a:rPr lang="en" dirty="0">
                <a:solidFill>
                  <a:schemeClr val="dk1"/>
                </a:solidFill>
              </a:rPr>
              <a:t>Bussiness Inteligence</a:t>
            </a:r>
            <a:endParaRPr dirty="0">
              <a:solidFill>
                <a:schemeClr val="dk1"/>
              </a:solidFill>
            </a:endParaRPr>
          </a:p>
        </p:txBody>
      </p:sp>
      <p:pic>
        <p:nvPicPr>
          <p:cNvPr id="11" name="Picture 10">
            <a:extLst>
              <a:ext uri="{FF2B5EF4-FFF2-40B4-BE49-F238E27FC236}">
                <a16:creationId xmlns:a16="http://schemas.microsoft.com/office/drawing/2014/main" id="{C267A6BE-FC33-49DF-B0BA-B6BA8F5A56C3}"/>
              </a:ext>
            </a:extLst>
          </p:cNvPr>
          <p:cNvPicPr>
            <a:picLocks noChangeAspect="1"/>
          </p:cNvPicPr>
          <p:nvPr/>
        </p:nvPicPr>
        <p:blipFill>
          <a:blip r:embed="rId3"/>
          <a:stretch>
            <a:fillRect/>
          </a:stretch>
        </p:blipFill>
        <p:spPr>
          <a:xfrm>
            <a:off x="2148115" y="1495332"/>
            <a:ext cx="6807199" cy="41949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635ECF2-93D4-475A-9A35-D379A16495DD}"/>
              </a:ext>
            </a:extLst>
          </p:cNvPr>
          <p:cNvSpPr>
            <a:spLocks noChangeArrowheads="1"/>
          </p:cNvSpPr>
          <p:nvPr/>
        </p:nvSpPr>
        <p:spPr bwMode="auto">
          <a:xfrm>
            <a:off x="1794597" y="-230901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C56219E5-1839-4533-9D58-061EF7AB4633}"/>
              </a:ext>
            </a:extLst>
          </p:cNvPr>
          <p:cNvSpPr>
            <a:spLocks noChangeArrowheads="1"/>
          </p:cNvSpPr>
          <p:nvPr/>
        </p:nvSpPr>
        <p:spPr bwMode="auto">
          <a:xfrm>
            <a:off x="1794597" y="-18518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Code to clean data</a:t>
            </a:r>
            <a:endParaRPr kumimoji="0" lang="vi-VN"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8FB764C-E227-48B5-8D04-42D2D52E005D}"/>
              </a:ext>
            </a:extLst>
          </p:cNvPr>
          <p:cNvSpPr txBox="1"/>
          <p:nvPr/>
        </p:nvSpPr>
        <p:spPr>
          <a:xfrm>
            <a:off x="1670671" y="144379"/>
            <a:ext cx="5548276" cy="707886"/>
          </a:xfrm>
          <a:prstGeom prst="rect">
            <a:avLst/>
          </a:prstGeom>
          <a:noFill/>
        </p:spPr>
        <p:txBody>
          <a:bodyPr wrap="square" rtlCol="0">
            <a:spAutoFit/>
          </a:bodyPr>
          <a:lstStyle/>
          <a:p>
            <a:pPr algn="ctr"/>
            <a:r>
              <a:rPr lang="en-US" sz="4000" dirty="0">
                <a:latin typeface="Elsie" panose="020B0604020202020204" charset="0"/>
              </a:rPr>
              <a:t>Requests for correction</a:t>
            </a:r>
          </a:p>
        </p:txBody>
      </p:sp>
      <p:sp>
        <p:nvSpPr>
          <p:cNvPr id="7" name="TextBox 6">
            <a:extLst>
              <a:ext uri="{FF2B5EF4-FFF2-40B4-BE49-F238E27FC236}">
                <a16:creationId xmlns:a16="http://schemas.microsoft.com/office/drawing/2014/main" id="{F3BFF923-E4EC-45C3-A320-7A5DEBB74675}"/>
              </a:ext>
            </a:extLst>
          </p:cNvPr>
          <p:cNvSpPr txBox="1"/>
          <p:nvPr/>
        </p:nvSpPr>
        <p:spPr>
          <a:xfrm>
            <a:off x="1303020" y="1223783"/>
            <a:ext cx="8839600" cy="3385607"/>
          </a:xfrm>
          <a:prstGeom prst="rect">
            <a:avLst/>
          </a:prstGeom>
          <a:noFill/>
        </p:spPr>
        <p:txBody>
          <a:bodyPr wrap="square" rtlCol="0">
            <a:spAutoFit/>
          </a:bodyPr>
          <a:lstStyle/>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Avatar column: remove</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Available column: remove for scheduling</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Payment codes: change $$ to ,</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Price Range: exchange cheapest, cheap,.... --&gt; 1,2,3</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Tag: Convert $$ to , uppercase--&gt; lowercase , sign _ --&gt; becomes space</a:t>
            </a:r>
          </a:p>
          <a:p>
            <a:pPr marL="285750" indent="-285750">
              <a:lnSpc>
                <a:spcPct val="130000"/>
              </a:lnSpc>
              <a:spcAft>
                <a:spcPts val="600"/>
              </a:spcAft>
              <a:buFont typeface="Wingdings" panose="05000000000000000000" pitchFamily="2" charset="2"/>
              <a:buChar char="Ø"/>
            </a:pPr>
            <a:r>
              <a:rPr lang="en-US" sz="1500" dirty="0" err="1">
                <a:latin typeface="Krub" panose="00000500000000000000" pitchFamily="2" charset="-34"/>
                <a:ea typeface="Verdana" panose="020B0604030504040204" pitchFamily="34" charset="0"/>
                <a:cs typeface="Krub" panose="00000500000000000000" pitchFamily="2" charset="-34"/>
              </a:rPr>
              <a:t>Url</a:t>
            </a:r>
            <a:r>
              <a:rPr lang="en-US" sz="1500" dirty="0">
                <a:latin typeface="Krub" panose="00000500000000000000" pitchFamily="2" charset="-34"/>
                <a:ea typeface="Verdana" panose="020B0604030504040204" pitchFamily="34" charset="0"/>
                <a:cs typeface="Krub" panose="00000500000000000000" pitchFamily="2" charset="-34"/>
              </a:rPr>
              <a:t> column: Delete</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Convert rating column to </a:t>
            </a:r>
            <a:r>
              <a:rPr lang="en-US" sz="1500">
                <a:latin typeface="Krub" panose="00000500000000000000" pitchFamily="2" charset="-34"/>
                <a:ea typeface="Verdana" panose="020B0604030504040204" pitchFamily="34" charset="0"/>
                <a:cs typeface="Krub" panose="00000500000000000000" pitchFamily="2" charset="-34"/>
              </a:rPr>
              <a:t>int type</a:t>
            </a:r>
            <a:endParaRPr lang="en-US" sz="1500" dirty="0">
              <a:latin typeface="Krub" panose="00000500000000000000" pitchFamily="2" charset="-34"/>
              <a:ea typeface="Verdana" panose="020B0604030504040204" pitchFamily="34" charset="0"/>
              <a:cs typeface="Krub" panose="00000500000000000000" pitchFamily="2" charset="-34"/>
            </a:endParaRP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Add column total number of payment methods</a:t>
            </a:r>
          </a:p>
          <a:p>
            <a:pPr marL="285750" indent="-285750">
              <a:lnSpc>
                <a:spcPct val="130000"/>
              </a:lnSpc>
              <a:spcAft>
                <a:spcPts val="600"/>
              </a:spcAft>
              <a:buFont typeface="Wingdings" panose="05000000000000000000" pitchFamily="2" charset="2"/>
              <a:buChar char="Ø"/>
            </a:pPr>
            <a:r>
              <a:rPr lang="en-US" sz="1500" dirty="0">
                <a:latin typeface="Krub" panose="00000500000000000000" pitchFamily="2" charset="-34"/>
                <a:ea typeface="Verdana" panose="020B0604030504040204" pitchFamily="34" charset="0"/>
                <a:cs typeface="Krub" panose="00000500000000000000" pitchFamily="2" charset="-34"/>
              </a:rPr>
              <a:t>Count how many Tags</a:t>
            </a:r>
          </a:p>
        </p:txBody>
      </p:sp>
    </p:spTree>
    <p:extLst>
      <p:ext uri="{BB962C8B-B14F-4D97-AF65-F5344CB8AC3E}">
        <p14:creationId xmlns:p14="http://schemas.microsoft.com/office/powerpoint/2010/main" val="41293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635ECF2-93D4-475A-9A35-D379A16495DD}"/>
              </a:ext>
            </a:extLst>
          </p:cNvPr>
          <p:cNvSpPr>
            <a:spLocks noChangeArrowheads="1"/>
          </p:cNvSpPr>
          <p:nvPr/>
        </p:nvSpPr>
        <p:spPr bwMode="auto">
          <a:xfrm>
            <a:off x="1794597" y="-230901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3">
            <a:extLst>
              <a:ext uri="{FF2B5EF4-FFF2-40B4-BE49-F238E27FC236}">
                <a16:creationId xmlns:a16="http://schemas.microsoft.com/office/drawing/2014/main" id="{894295A9-E0C8-4C6A-99B4-382746FA4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71" y="1332007"/>
            <a:ext cx="6187669" cy="36671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56219E5-1839-4533-9D58-061EF7AB4633}"/>
              </a:ext>
            </a:extLst>
          </p:cNvPr>
          <p:cNvSpPr>
            <a:spLocks noChangeArrowheads="1"/>
          </p:cNvSpPr>
          <p:nvPr/>
        </p:nvSpPr>
        <p:spPr bwMode="auto">
          <a:xfrm>
            <a:off x="1794597" y="-18518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Code to clean data</a:t>
            </a:r>
            <a:endParaRPr kumimoji="0" lang="vi-VN"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8FB764C-E227-48B5-8D04-42D2D52E005D}"/>
              </a:ext>
            </a:extLst>
          </p:cNvPr>
          <p:cNvSpPr txBox="1"/>
          <p:nvPr/>
        </p:nvSpPr>
        <p:spPr>
          <a:xfrm>
            <a:off x="1670671" y="144379"/>
            <a:ext cx="5548276" cy="784830"/>
          </a:xfrm>
          <a:prstGeom prst="rect">
            <a:avLst/>
          </a:prstGeom>
          <a:noFill/>
        </p:spPr>
        <p:txBody>
          <a:bodyPr wrap="square" rtlCol="0">
            <a:spAutoFit/>
          </a:bodyPr>
          <a:lstStyle/>
          <a:p>
            <a:pPr algn="ctr"/>
            <a:r>
              <a:rPr lang="en-US" sz="4500" dirty="0">
                <a:latin typeface="Elsie" panose="020B0604020202020204" charset="0"/>
              </a:rPr>
              <a:t>Code to clean data</a:t>
            </a:r>
          </a:p>
        </p:txBody>
      </p:sp>
    </p:spTree>
    <p:extLst>
      <p:ext uri="{BB962C8B-B14F-4D97-AF65-F5344CB8AC3E}">
        <p14:creationId xmlns:p14="http://schemas.microsoft.com/office/powerpoint/2010/main" val="335652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635ECF2-93D4-475A-9A35-D379A16495DD}"/>
              </a:ext>
            </a:extLst>
          </p:cNvPr>
          <p:cNvSpPr>
            <a:spLocks noChangeArrowheads="1"/>
          </p:cNvSpPr>
          <p:nvPr/>
        </p:nvSpPr>
        <p:spPr bwMode="auto">
          <a:xfrm>
            <a:off x="1794597" y="-230901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3">
            <a:extLst>
              <a:ext uri="{FF2B5EF4-FFF2-40B4-BE49-F238E27FC236}">
                <a16:creationId xmlns:a16="http://schemas.microsoft.com/office/drawing/2014/main" id="{C56219E5-1839-4533-9D58-061EF7AB4633}"/>
              </a:ext>
            </a:extLst>
          </p:cNvPr>
          <p:cNvSpPr>
            <a:spLocks noChangeArrowheads="1"/>
          </p:cNvSpPr>
          <p:nvPr/>
        </p:nvSpPr>
        <p:spPr bwMode="auto">
          <a:xfrm>
            <a:off x="1794597" y="-18518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cs typeface="Times New Roman" panose="02020603050405020304" pitchFamily="18" charset="0"/>
              </a:rPr>
              <a:t>Code to clean data</a:t>
            </a:r>
            <a:endParaRPr kumimoji="0" lang="vi-VN"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8FB764C-E227-48B5-8D04-42D2D52E005D}"/>
              </a:ext>
            </a:extLst>
          </p:cNvPr>
          <p:cNvSpPr txBox="1"/>
          <p:nvPr/>
        </p:nvSpPr>
        <p:spPr>
          <a:xfrm>
            <a:off x="1670671" y="144379"/>
            <a:ext cx="5548276" cy="661720"/>
          </a:xfrm>
          <a:prstGeom prst="rect">
            <a:avLst/>
          </a:prstGeom>
          <a:noFill/>
        </p:spPr>
        <p:txBody>
          <a:bodyPr wrap="square" rtlCol="0">
            <a:spAutoFit/>
          </a:bodyPr>
          <a:lstStyle/>
          <a:p>
            <a:pPr algn="ctr"/>
            <a:r>
              <a:rPr lang="en-US" sz="3700" dirty="0">
                <a:latin typeface="Elsie" panose="020B0604020202020204" charset="0"/>
              </a:rPr>
              <a:t>The result: </a:t>
            </a:r>
          </a:p>
        </p:txBody>
      </p:sp>
      <p:pic>
        <p:nvPicPr>
          <p:cNvPr id="6" name="Picture 5">
            <a:extLst>
              <a:ext uri="{FF2B5EF4-FFF2-40B4-BE49-F238E27FC236}">
                <a16:creationId xmlns:a16="http://schemas.microsoft.com/office/drawing/2014/main" id="{0A0D758F-5879-476D-8ECA-187D93590B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26117" y="2641069"/>
            <a:ext cx="6617883" cy="2451308"/>
          </a:xfrm>
          <a:prstGeom prst="rect">
            <a:avLst/>
          </a:prstGeom>
          <a:noFill/>
          <a:ln>
            <a:noFill/>
          </a:ln>
        </p:spPr>
      </p:pic>
      <p:pic>
        <p:nvPicPr>
          <p:cNvPr id="11" name="Picture 10">
            <a:extLst>
              <a:ext uri="{FF2B5EF4-FFF2-40B4-BE49-F238E27FC236}">
                <a16:creationId xmlns:a16="http://schemas.microsoft.com/office/drawing/2014/main" id="{41814081-0B0F-46C4-A802-2993BB635D00}"/>
              </a:ext>
            </a:extLst>
          </p:cNvPr>
          <p:cNvPicPr>
            <a:picLocks noChangeAspect="1"/>
          </p:cNvPicPr>
          <p:nvPr/>
        </p:nvPicPr>
        <p:blipFill>
          <a:blip r:embed="rId3"/>
          <a:stretch>
            <a:fillRect/>
          </a:stretch>
        </p:blipFill>
        <p:spPr>
          <a:xfrm>
            <a:off x="-20511" y="875418"/>
            <a:ext cx="6141720" cy="1696332"/>
          </a:xfrm>
          <a:prstGeom prst="rect">
            <a:avLst/>
          </a:prstGeom>
        </p:spPr>
      </p:pic>
      <p:sp>
        <p:nvSpPr>
          <p:cNvPr id="12" name="TextBox 11">
            <a:extLst>
              <a:ext uri="{FF2B5EF4-FFF2-40B4-BE49-F238E27FC236}">
                <a16:creationId xmlns:a16="http://schemas.microsoft.com/office/drawing/2014/main" id="{296DE050-DC42-4405-B865-D122E9CD2194}"/>
              </a:ext>
            </a:extLst>
          </p:cNvPr>
          <p:cNvSpPr txBox="1"/>
          <p:nvPr/>
        </p:nvSpPr>
        <p:spPr>
          <a:xfrm>
            <a:off x="6934200" y="1173480"/>
            <a:ext cx="1699260" cy="307777"/>
          </a:xfrm>
          <a:prstGeom prst="rect">
            <a:avLst/>
          </a:prstGeom>
          <a:noFill/>
        </p:spPr>
        <p:txBody>
          <a:bodyPr wrap="square" rtlCol="0">
            <a:spAutoFit/>
          </a:bodyPr>
          <a:lstStyle/>
          <a:p>
            <a:r>
              <a:rPr lang="en-US" dirty="0">
                <a:latin typeface="Krub" panose="00000500000000000000" pitchFamily="2" charset="-34"/>
                <a:cs typeface="Krub" panose="00000500000000000000" pitchFamily="2" charset="-34"/>
              </a:rPr>
              <a:t>Before</a:t>
            </a:r>
          </a:p>
        </p:txBody>
      </p:sp>
      <p:sp>
        <p:nvSpPr>
          <p:cNvPr id="13" name="TextBox 12">
            <a:extLst>
              <a:ext uri="{FF2B5EF4-FFF2-40B4-BE49-F238E27FC236}">
                <a16:creationId xmlns:a16="http://schemas.microsoft.com/office/drawing/2014/main" id="{F48CAD04-F78F-4114-9A09-41CE2A7ACA5C}"/>
              </a:ext>
            </a:extLst>
          </p:cNvPr>
          <p:cNvSpPr txBox="1"/>
          <p:nvPr/>
        </p:nvSpPr>
        <p:spPr>
          <a:xfrm>
            <a:off x="800100" y="3360420"/>
            <a:ext cx="1447800" cy="307777"/>
          </a:xfrm>
          <a:prstGeom prst="rect">
            <a:avLst/>
          </a:prstGeom>
          <a:noFill/>
        </p:spPr>
        <p:txBody>
          <a:bodyPr wrap="square" rtlCol="0">
            <a:spAutoFit/>
          </a:bodyPr>
          <a:lstStyle/>
          <a:p>
            <a:r>
              <a:rPr lang="en-US" dirty="0">
                <a:latin typeface="Krub" panose="00000500000000000000" pitchFamily="2" charset="-34"/>
                <a:cs typeface="Krub" panose="00000500000000000000" pitchFamily="2" charset="-34"/>
              </a:rPr>
              <a:t>After</a:t>
            </a:r>
          </a:p>
        </p:txBody>
      </p:sp>
    </p:spTree>
    <p:extLst>
      <p:ext uri="{BB962C8B-B14F-4D97-AF65-F5344CB8AC3E}">
        <p14:creationId xmlns:p14="http://schemas.microsoft.com/office/powerpoint/2010/main" val="3202965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a:xfrm>
            <a:off x="720000" y="445025"/>
            <a:ext cx="8020140" cy="572700"/>
          </a:xfrm>
        </p:spPr>
        <p:txBody>
          <a:bodyPr/>
          <a:lstStyle/>
          <a:p>
            <a:r>
              <a:rPr lang="en-US" dirty="0"/>
              <a:t>Chart rating and total tag of restaurants</a:t>
            </a:r>
          </a:p>
        </p:txBody>
      </p:sp>
      <p:sp>
        <p:nvSpPr>
          <p:cNvPr id="8" name="TextBox 7">
            <a:extLst>
              <a:ext uri="{FF2B5EF4-FFF2-40B4-BE49-F238E27FC236}">
                <a16:creationId xmlns:a16="http://schemas.microsoft.com/office/drawing/2014/main" id="{61F28680-87A2-4D42-8C6A-0697A93106ED}"/>
              </a:ext>
            </a:extLst>
          </p:cNvPr>
          <p:cNvSpPr txBox="1"/>
          <p:nvPr/>
        </p:nvSpPr>
        <p:spPr>
          <a:xfrm>
            <a:off x="4937760" y="1273276"/>
            <a:ext cx="4061459" cy="3588739"/>
          </a:xfrm>
          <a:prstGeom prst="rect">
            <a:avLst/>
          </a:prstGeom>
          <a:noFill/>
        </p:spPr>
        <p:txBody>
          <a:bodyPr wrap="square" rtlCol="0">
            <a:spAutoFit/>
          </a:bodyPr>
          <a:lstStyle/>
          <a:p>
            <a:pPr algn="just">
              <a:lnSpc>
                <a:spcPct val="130000"/>
              </a:lnSpc>
              <a:spcBef>
                <a:spcPts val="600"/>
              </a:spcBef>
              <a:spcAft>
                <a:spcPts val="600"/>
              </a:spcAft>
            </a:pPr>
            <a:r>
              <a:rPr lang="en-US" sz="1200" dirty="0">
                <a:latin typeface="Krub" panose="00000500000000000000" pitchFamily="2" charset="-34"/>
                <a:cs typeface="Krub" panose="00000500000000000000" pitchFamily="2" charset="-34"/>
              </a:rPr>
              <a:t>The graph depicts the relationship between the restaurant's customer reviews and its advertising strategy.</a:t>
            </a:r>
          </a:p>
          <a:p>
            <a:pPr algn="just">
              <a:lnSpc>
                <a:spcPct val="130000"/>
              </a:lnSpc>
              <a:spcBef>
                <a:spcPts val="600"/>
              </a:spcBef>
              <a:spcAft>
                <a:spcPts val="600"/>
              </a:spcAft>
            </a:pPr>
            <a:r>
              <a:rPr lang="en-US" sz="1200" dirty="0">
                <a:latin typeface="Krub" panose="00000500000000000000" pitchFamily="2" charset="-34"/>
                <a:cs typeface="Krub" panose="00000500000000000000" pitchFamily="2" charset="-34"/>
              </a:rPr>
              <a:t>The graphic shows that the level of advertising at the restaurants is still high compared to the level of customer reviews. However, they are proportional to each other. As a result, advertising has a significant impact on the store. However, the advertising has not been as effective as it could have been. Restaurants must review and enhance their advertising content, as well as their service and food quality, in order to attract more customers, after which they will receive more feedback in order to improve consumer feedback to everyone else.</a:t>
            </a:r>
          </a:p>
        </p:txBody>
      </p:sp>
      <p:pic>
        <p:nvPicPr>
          <p:cNvPr id="10" name="Picture 9">
            <a:extLst>
              <a:ext uri="{FF2B5EF4-FFF2-40B4-BE49-F238E27FC236}">
                <a16:creationId xmlns:a16="http://schemas.microsoft.com/office/drawing/2014/main" id="{D0164E44-A468-4E98-A932-76F4212A4748}"/>
              </a:ext>
            </a:extLst>
          </p:cNvPr>
          <p:cNvPicPr>
            <a:picLocks noChangeAspect="1"/>
          </p:cNvPicPr>
          <p:nvPr/>
        </p:nvPicPr>
        <p:blipFill>
          <a:blip r:embed="rId2"/>
          <a:stretch>
            <a:fillRect/>
          </a:stretch>
        </p:blipFill>
        <p:spPr>
          <a:xfrm>
            <a:off x="433916" y="1067255"/>
            <a:ext cx="4296154" cy="3794760"/>
          </a:xfrm>
          <a:prstGeom prst="rect">
            <a:avLst/>
          </a:prstGeom>
        </p:spPr>
      </p:pic>
    </p:spTree>
    <p:extLst>
      <p:ext uri="{BB962C8B-B14F-4D97-AF65-F5344CB8AC3E}">
        <p14:creationId xmlns:p14="http://schemas.microsoft.com/office/powerpoint/2010/main" val="266667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en-US" dirty="0"/>
              <a:t>Chart rating of restaurants</a:t>
            </a:r>
          </a:p>
        </p:txBody>
      </p:sp>
      <p:pic>
        <p:nvPicPr>
          <p:cNvPr id="7" name="Picture 6">
            <a:extLst>
              <a:ext uri="{FF2B5EF4-FFF2-40B4-BE49-F238E27FC236}">
                <a16:creationId xmlns:a16="http://schemas.microsoft.com/office/drawing/2014/main" id="{A379171D-0CB4-4F99-865D-ACEBFD225631}"/>
              </a:ext>
            </a:extLst>
          </p:cNvPr>
          <p:cNvPicPr>
            <a:picLocks noChangeAspect="1"/>
          </p:cNvPicPr>
          <p:nvPr/>
        </p:nvPicPr>
        <p:blipFill>
          <a:blip r:embed="rId2"/>
          <a:stretch>
            <a:fillRect/>
          </a:stretch>
        </p:blipFill>
        <p:spPr>
          <a:xfrm>
            <a:off x="0" y="1249114"/>
            <a:ext cx="5640261" cy="3665220"/>
          </a:xfrm>
          <a:prstGeom prst="rect">
            <a:avLst/>
          </a:prstGeom>
        </p:spPr>
      </p:pic>
      <p:sp>
        <p:nvSpPr>
          <p:cNvPr id="8" name="TextBox 7">
            <a:extLst>
              <a:ext uri="{FF2B5EF4-FFF2-40B4-BE49-F238E27FC236}">
                <a16:creationId xmlns:a16="http://schemas.microsoft.com/office/drawing/2014/main" id="{61F28680-87A2-4D42-8C6A-0697A93106ED}"/>
              </a:ext>
            </a:extLst>
          </p:cNvPr>
          <p:cNvSpPr txBox="1"/>
          <p:nvPr/>
        </p:nvSpPr>
        <p:spPr>
          <a:xfrm>
            <a:off x="5852161" y="1958340"/>
            <a:ext cx="3017520" cy="2031325"/>
          </a:xfrm>
          <a:prstGeom prst="rect">
            <a:avLst/>
          </a:prstGeom>
          <a:noFill/>
        </p:spPr>
        <p:txBody>
          <a:bodyPr wrap="square" rtlCol="0">
            <a:spAutoFit/>
          </a:bodyPr>
          <a:lstStyle/>
          <a:p>
            <a:pPr algn="just"/>
            <a:r>
              <a:rPr lang="en-US" dirty="0">
                <a:latin typeface="Krub" panose="00000500000000000000" pitchFamily="2" charset="-34"/>
                <a:cs typeface="Krub" panose="00000500000000000000" pitchFamily="2" charset="-34"/>
              </a:rPr>
              <a:t>The chart displays the top ten restaurants based on app ratings. According to the chart, the highest rating of "Number One Chicken" restaurant is 375. As a result, this may be a restaurant with numerous wonderful food, a fashionable atmosphere, and excellent customer service. </a:t>
            </a:r>
          </a:p>
        </p:txBody>
      </p:sp>
    </p:spTree>
    <p:extLst>
      <p:ext uri="{BB962C8B-B14F-4D97-AF65-F5344CB8AC3E}">
        <p14:creationId xmlns:p14="http://schemas.microsoft.com/office/powerpoint/2010/main" val="3726762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en-US" sz="3000" dirty="0"/>
              <a:t>Chart rating and Price Range of restaurants</a:t>
            </a:r>
          </a:p>
        </p:txBody>
      </p:sp>
      <p:pic>
        <p:nvPicPr>
          <p:cNvPr id="4" name="Picture 3">
            <a:extLst>
              <a:ext uri="{FF2B5EF4-FFF2-40B4-BE49-F238E27FC236}">
                <a16:creationId xmlns:a16="http://schemas.microsoft.com/office/drawing/2014/main" id="{3F4E27AD-AE24-41D1-8810-376E187EE9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395" y="1157923"/>
            <a:ext cx="3877945" cy="3985577"/>
          </a:xfrm>
          <a:prstGeom prst="rect">
            <a:avLst/>
          </a:prstGeom>
          <a:noFill/>
          <a:ln>
            <a:noFill/>
          </a:ln>
        </p:spPr>
      </p:pic>
      <p:sp>
        <p:nvSpPr>
          <p:cNvPr id="3" name="TextBox 2">
            <a:extLst>
              <a:ext uri="{FF2B5EF4-FFF2-40B4-BE49-F238E27FC236}">
                <a16:creationId xmlns:a16="http://schemas.microsoft.com/office/drawing/2014/main" id="{357C3E62-D0F1-4DFD-A771-DBDF6BA3C8C2}"/>
              </a:ext>
            </a:extLst>
          </p:cNvPr>
          <p:cNvSpPr txBox="1"/>
          <p:nvPr/>
        </p:nvSpPr>
        <p:spPr>
          <a:xfrm>
            <a:off x="4572000" y="1496875"/>
            <a:ext cx="4351020" cy="2871620"/>
          </a:xfrm>
          <a:prstGeom prst="rect">
            <a:avLst/>
          </a:prstGeom>
          <a:noFill/>
        </p:spPr>
        <p:txBody>
          <a:bodyPr wrap="square" rtlCol="0">
            <a:spAutoFit/>
          </a:bodyPr>
          <a:lstStyle/>
          <a:p>
            <a:pPr algn="just">
              <a:lnSpc>
                <a:spcPct val="130000"/>
              </a:lnSpc>
              <a:spcAft>
                <a:spcPts val="600"/>
              </a:spcAft>
            </a:pPr>
            <a:r>
              <a:rPr lang="en-US" dirty="0">
                <a:latin typeface="Krub" panose="00000500000000000000" pitchFamily="2" charset="-34"/>
                <a:cs typeface="Krub" panose="00000500000000000000" pitchFamily="2" charset="-34"/>
              </a:rPr>
              <a:t>The chart displays the top ten most highly rated foods in the highest price range.</a:t>
            </a:r>
            <a:r>
              <a:rPr lang="vi-VN" dirty="0">
                <a:latin typeface="Krub" panose="00000500000000000000" pitchFamily="2" charset="-34"/>
                <a:cs typeface="Krub" panose="00000500000000000000" pitchFamily="2" charset="-34"/>
              </a:rPr>
              <a:t> </a:t>
            </a:r>
            <a:r>
              <a:rPr lang="en-US" dirty="0">
                <a:latin typeface="Krub" panose="00000500000000000000" pitchFamily="2" charset="-34"/>
                <a:cs typeface="Krub" panose="00000500000000000000" pitchFamily="2" charset="-34"/>
              </a:rPr>
              <a:t>According to the chart, </a:t>
            </a:r>
            <a:r>
              <a:rPr lang="en-US" dirty="0" err="1">
                <a:latin typeface="Krub" panose="00000500000000000000" pitchFamily="2" charset="-34"/>
                <a:cs typeface="Krub" panose="00000500000000000000" pitchFamily="2" charset="-34"/>
              </a:rPr>
              <a:t>Lanches</a:t>
            </a:r>
            <a:r>
              <a:rPr lang="en-US" dirty="0">
                <a:latin typeface="Krub" panose="00000500000000000000" pitchFamily="2" charset="-34"/>
                <a:cs typeface="Krub" panose="00000500000000000000" pitchFamily="2" charset="-34"/>
              </a:rPr>
              <a:t> has the highest quality rating and the highest price range. This is a trendy, delicious, and high-quality dish. Despite its expensive price, it is nevertheless popular among many individuals.</a:t>
            </a:r>
            <a:r>
              <a:rPr lang="vi-VN" dirty="0">
                <a:latin typeface="Krub" panose="00000500000000000000" pitchFamily="2" charset="-34"/>
                <a:cs typeface="Krub" panose="00000500000000000000" pitchFamily="2" charset="-34"/>
              </a:rPr>
              <a:t> </a:t>
            </a:r>
            <a:r>
              <a:rPr lang="en-US" dirty="0" err="1">
                <a:latin typeface="Krub" panose="00000500000000000000" pitchFamily="2" charset="-34"/>
                <a:cs typeface="Krub" panose="00000500000000000000" pitchFamily="2" charset="-34"/>
              </a:rPr>
              <a:t>Salgad</a:t>
            </a:r>
            <a:r>
              <a:rPr lang="en-US" dirty="0">
                <a:latin typeface="Krub" panose="00000500000000000000" pitchFamily="2" charset="-34"/>
                <a:cs typeface="Krub" panose="00000500000000000000" pitchFamily="2" charset="-34"/>
              </a:rPr>
              <a:t> obtained the lowest rating of 10/100 when compared to </a:t>
            </a:r>
            <a:r>
              <a:rPr lang="en-US" dirty="0" err="1">
                <a:latin typeface="Krub" panose="00000500000000000000" pitchFamily="2" charset="-34"/>
                <a:cs typeface="Krub" panose="00000500000000000000" pitchFamily="2" charset="-34"/>
              </a:rPr>
              <a:t>Lanches</a:t>
            </a:r>
            <a:r>
              <a:rPr lang="en-US" dirty="0">
                <a:latin typeface="Krub" panose="00000500000000000000" pitchFamily="2" charset="-34"/>
                <a:cs typeface="Krub" panose="00000500000000000000" pitchFamily="2" charset="-34"/>
              </a:rPr>
              <a:t>. Surely, the dish requires a fresh approach to develop more.</a:t>
            </a:r>
          </a:p>
        </p:txBody>
      </p:sp>
    </p:spTree>
    <p:extLst>
      <p:ext uri="{BB962C8B-B14F-4D97-AF65-F5344CB8AC3E}">
        <p14:creationId xmlns:p14="http://schemas.microsoft.com/office/powerpoint/2010/main" val="2719690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en-US" dirty="0"/>
              <a:t>Name and tags of restaurant</a:t>
            </a:r>
          </a:p>
        </p:txBody>
      </p:sp>
      <p:pic>
        <p:nvPicPr>
          <p:cNvPr id="4" name="Picture 3">
            <a:extLst>
              <a:ext uri="{FF2B5EF4-FFF2-40B4-BE49-F238E27FC236}">
                <a16:creationId xmlns:a16="http://schemas.microsoft.com/office/drawing/2014/main" id="{E5EC3B93-4299-43A8-BA10-12914FAB26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725" y="1348740"/>
            <a:ext cx="3825875" cy="3488760"/>
          </a:xfrm>
          <a:prstGeom prst="rect">
            <a:avLst/>
          </a:prstGeom>
          <a:noFill/>
          <a:ln>
            <a:noFill/>
          </a:ln>
        </p:spPr>
      </p:pic>
      <p:sp>
        <p:nvSpPr>
          <p:cNvPr id="3" name="TextBox 2">
            <a:extLst>
              <a:ext uri="{FF2B5EF4-FFF2-40B4-BE49-F238E27FC236}">
                <a16:creationId xmlns:a16="http://schemas.microsoft.com/office/drawing/2014/main" id="{BBA64141-BE23-4C8B-B5A4-3CDFF466148B}"/>
              </a:ext>
            </a:extLst>
          </p:cNvPr>
          <p:cNvSpPr txBox="1"/>
          <p:nvPr/>
        </p:nvSpPr>
        <p:spPr>
          <a:xfrm>
            <a:off x="4572000" y="1348740"/>
            <a:ext cx="4450080" cy="3739550"/>
          </a:xfrm>
          <a:prstGeom prst="rect">
            <a:avLst/>
          </a:prstGeom>
          <a:noFill/>
        </p:spPr>
        <p:txBody>
          <a:bodyPr wrap="square" rtlCol="0">
            <a:spAutoFit/>
          </a:bodyPr>
          <a:lstStyle/>
          <a:p>
            <a:pPr algn="just">
              <a:lnSpc>
                <a:spcPct val="130000"/>
              </a:lnSpc>
              <a:spcAft>
                <a:spcPts val="600"/>
              </a:spcAft>
            </a:pPr>
            <a:r>
              <a:rPr lang="en-US" dirty="0">
                <a:latin typeface="Krub" panose="00000500000000000000" pitchFamily="2" charset="-34"/>
                <a:cs typeface="Krub" panose="00000500000000000000" pitchFamily="2" charset="-34"/>
              </a:rPr>
              <a:t>The chart shows the top 10 restaurants tagged by </a:t>
            </a:r>
            <a:r>
              <a:rPr lang="en-US" dirty="0" err="1">
                <a:latin typeface="Krub" panose="00000500000000000000" pitchFamily="2" charset="-34"/>
                <a:cs typeface="Krub" panose="00000500000000000000" pitchFamily="2" charset="-34"/>
              </a:rPr>
              <a:t>IFood</a:t>
            </a:r>
            <a:r>
              <a:rPr lang="en-US" dirty="0">
                <a:latin typeface="Krub" panose="00000500000000000000" pitchFamily="2" charset="-34"/>
                <a:cs typeface="Krub" panose="00000500000000000000" pitchFamily="2" charset="-34"/>
              </a:rPr>
              <a:t> the most to develop ads.</a:t>
            </a:r>
            <a:endParaRPr lang="vi-VN" dirty="0">
              <a:latin typeface="Krub" panose="00000500000000000000" pitchFamily="2" charset="-34"/>
              <a:cs typeface="Krub" panose="00000500000000000000" pitchFamily="2" charset="-34"/>
            </a:endParaRPr>
          </a:p>
          <a:p>
            <a:pPr algn="just">
              <a:lnSpc>
                <a:spcPct val="130000"/>
              </a:lnSpc>
              <a:spcAft>
                <a:spcPts val="600"/>
              </a:spcAft>
            </a:pPr>
            <a:r>
              <a:rPr lang="en-US" dirty="0">
                <a:latin typeface="Krub" panose="00000500000000000000" pitchFamily="2" charset="-34"/>
                <a:cs typeface="Krub" panose="00000500000000000000" pitchFamily="2" charset="-34"/>
              </a:rPr>
              <a:t>The tags assigned by </a:t>
            </a:r>
            <a:r>
              <a:rPr lang="en-US" dirty="0" err="1">
                <a:latin typeface="Krub" panose="00000500000000000000" pitchFamily="2" charset="-34"/>
                <a:cs typeface="Krub" panose="00000500000000000000" pitchFamily="2" charset="-34"/>
              </a:rPr>
              <a:t>iFood</a:t>
            </a:r>
            <a:r>
              <a:rPr lang="en-US" dirty="0">
                <a:latin typeface="Krub" panose="00000500000000000000" pitchFamily="2" charset="-34"/>
                <a:cs typeface="Krub" panose="00000500000000000000" pitchFamily="2" charset="-34"/>
              </a:rPr>
              <a:t> to the restaurant. Used to promote the restaurant on the </a:t>
            </a:r>
            <a:r>
              <a:rPr lang="en-US" dirty="0" err="1">
                <a:latin typeface="Krub" panose="00000500000000000000" pitchFamily="2" charset="-34"/>
                <a:cs typeface="Krub" panose="00000500000000000000" pitchFamily="2" charset="-34"/>
              </a:rPr>
              <a:t>homepage.Based</a:t>
            </a:r>
            <a:r>
              <a:rPr lang="en-US" dirty="0">
                <a:latin typeface="Krub" panose="00000500000000000000" pitchFamily="2" charset="-34"/>
                <a:cs typeface="Krub" panose="00000500000000000000" pitchFamily="2" charset="-34"/>
              </a:rPr>
              <a:t> on the </a:t>
            </a:r>
            <a:r>
              <a:rPr lang="en-US" dirty="0" err="1">
                <a:latin typeface="Krub" panose="00000500000000000000" pitchFamily="2" charset="-34"/>
                <a:cs typeface="Krub" panose="00000500000000000000" pitchFamily="2" charset="-34"/>
              </a:rPr>
              <a:t>chart:Number</a:t>
            </a:r>
            <a:r>
              <a:rPr lang="en-US" dirty="0">
                <a:latin typeface="Krub" panose="00000500000000000000" pitchFamily="2" charset="-34"/>
                <a:cs typeface="Krub" panose="00000500000000000000" pitchFamily="2" charset="-34"/>
              </a:rPr>
              <a:t> one Chicken restaurant is assigned the maximum total number of tags(2612) tags. </a:t>
            </a:r>
            <a:endParaRPr lang="vi-VN" dirty="0">
              <a:latin typeface="Krub" panose="00000500000000000000" pitchFamily="2" charset="-34"/>
              <a:cs typeface="Krub" panose="00000500000000000000" pitchFamily="2" charset="-34"/>
            </a:endParaRPr>
          </a:p>
          <a:p>
            <a:pPr algn="just">
              <a:lnSpc>
                <a:spcPct val="130000"/>
              </a:lnSpc>
              <a:spcAft>
                <a:spcPts val="600"/>
              </a:spcAft>
            </a:pPr>
            <a:r>
              <a:rPr lang="en-US" dirty="0">
                <a:latin typeface="Krub" panose="00000500000000000000" pitchFamily="2" charset="-34"/>
                <a:cs typeface="Krub" panose="00000500000000000000" pitchFamily="2" charset="-34"/>
              </a:rPr>
              <a:t>This shows 2 possibilities:</a:t>
            </a:r>
            <a:endParaRPr lang="vi-VN" dirty="0">
              <a:latin typeface="Krub" panose="00000500000000000000" pitchFamily="2" charset="-34"/>
              <a:cs typeface="Krub" panose="00000500000000000000" pitchFamily="2" charset="-34"/>
            </a:endParaRPr>
          </a:p>
          <a:p>
            <a:pPr marL="342900" lvl="2" indent="-342900" algn="just">
              <a:lnSpc>
                <a:spcPct val="130000"/>
              </a:lnSpc>
              <a:spcAft>
                <a:spcPts val="600"/>
              </a:spcAft>
              <a:buAutoNum type="arabicPeriod"/>
            </a:pPr>
            <a:r>
              <a:rPr lang="en-US" dirty="0">
                <a:latin typeface="Krub" panose="00000500000000000000" pitchFamily="2" charset="-34"/>
                <a:cs typeface="Krub" panose="00000500000000000000" pitchFamily="2" charset="-34"/>
              </a:rPr>
              <a:t>Restaurants pay a lot of attention to advertising, promoting the restaurant's image.</a:t>
            </a:r>
            <a:endParaRPr lang="vi-VN" dirty="0">
              <a:latin typeface="Krub" panose="00000500000000000000" pitchFamily="2" charset="-34"/>
              <a:cs typeface="Krub" panose="00000500000000000000" pitchFamily="2" charset="-34"/>
            </a:endParaRPr>
          </a:p>
          <a:p>
            <a:pPr marL="342900" lvl="2" indent="-342900" algn="just">
              <a:lnSpc>
                <a:spcPct val="130000"/>
              </a:lnSpc>
              <a:spcAft>
                <a:spcPts val="600"/>
              </a:spcAft>
              <a:buAutoNum type="arabicPeriod"/>
            </a:pPr>
            <a:r>
              <a:rPr lang="en-US" dirty="0">
                <a:latin typeface="Krub" panose="00000500000000000000" pitchFamily="2" charset="-34"/>
                <a:cs typeface="Krub" panose="00000500000000000000" pitchFamily="2" charset="-34"/>
              </a:rPr>
              <a:t>2. Restaurant are highly recommended by </a:t>
            </a:r>
            <a:r>
              <a:rPr lang="en-US" dirty="0" err="1">
                <a:latin typeface="Krub" panose="00000500000000000000" pitchFamily="2" charset="-34"/>
                <a:cs typeface="Krub" panose="00000500000000000000" pitchFamily="2" charset="-34"/>
              </a:rPr>
              <a:t>IFood</a:t>
            </a:r>
            <a:r>
              <a:rPr lang="en-US" dirty="0">
                <a:latin typeface="Krub" panose="00000500000000000000" pitchFamily="2" charset="-34"/>
                <a:cs typeface="Krub" panose="00000500000000000000" pitchFamily="2" charset="-34"/>
              </a:rPr>
              <a:t> to attach many tags.</a:t>
            </a:r>
          </a:p>
        </p:txBody>
      </p:sp>
    </p:spTree>
    <p:extLst>
      <p:ext uri="{BB962C8B-B14F-4D97-AF65-F5344CB8AC3E}">
        <p14:creationId xmlns:p14="http://schemas.microsoft.com/office/powerpoint/2010/main" val="48107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en-US" dirty="0"/>
              <a:t>C</a:t>
            </a:r>
            <a:r>
              <a:rPr lang="vi-VN" dirty="0"/>
              <a:t>ategory and Rating</a:t>
            </a:r>
            <a:endParaRPr lang="en-US" dirty="0"/>
          </a:p>
        </p:txBody>
      </p:sp>
      <p:pic>
        <p:nvPicPr>
          <p:cNvPr id="4" name="Picture 3">
            <a:extLst>
              <a:ext uri="{FF2B5EF4-FFF2-40B4-BE49-F238E27FC236}">
                <a16:creationId xmlns:a16="http://schemas.microsoft.com/office/drawing/2014/main" id="{E89D6A8A-7B1B-4E01-AAA4-E0B3BF9677E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680" y="1398269"/>
            <a:ext cx="4046220" cy="3467845"/>
          </a:xfrm>
          <a:prstGeom prst="rect">
            <a:avLst/>
          </a:prstGeom>
          <a:noFill/>
          <a:ln>
            <a:noFill/>
          </a:ln>
        </p:spPr>
      </p:pic>
      <p:sp>
        <p:nvSpPr>
          <p:cNvPr id="3" name="TextBox 2">
            <a:extLst>
              <a:ext uri="{FF2B5EF4-FFF2-40B4-BE49-F238E27FC236}">
                <a16:creationId xmlns:a16="http://schemas.microsoft.com/office/drawing/2014/main" id="{9AA9BB24-F63D-4BCD-94E9-0A1A144EB036}"/>
              </a:ext>
            </a:extLst>
          </p:cNvPr>
          <p:cNvSpPr txBox="1"/>
          <p:nvPr/>
        </p:nvSpPr>
        <p:spPr>
          <a:xfrm>
            <a:off x="4937760" y="1928421"/>
            <a:ext cx="3566160" cy="2023696"/>
          </a:xfrm>
          <a:prstGeom prst="rect">
            <a:avLst/>
          </a:prstGeom>
          <a:noFill/>
        </p:spPr>
        <p:txBody>
          <a:bodyPr wrap="square" rtlCol="0">
            <a:spAutoFit/>
          </a:bodyPr>
          <a:lstStyle/>
          <a:p>
            <a:pPr algn="just">
              <a:lnSpc>
                <a:spcPct val="130000"/>
              </a:lnSpc>
              <a:spcAft>
                <a:spcPts val="600"/>
              </a:spcAft>
            </a:pPr>
            <a:r>
              <a:rPr lang="en-US" sz="1500" dirty="0">
                <a:latin typeface="Krub" panose="00000500000000000000" pitchFamily="2" charset="-34"/>
                <a:cs typeface="Krub" panose="00000500000000000000" pitchFamily="2" charset="-34"/>
              </a:rPr>
              <a:t>Category and </a:t>
            </a:r>
            <a:r>
              <a:rPr lang="en-US" sz="1500" dirty="0" err="1">
                <a:latin typeface="Krub" panose="00000500000000000000" pitchFamily="2" charset="-34"/>
                <a:cs typeface="Krub" panose="00000500000000000000" pitchFamily="2" charset="-34"/>
              </a:rPr>
              <a:t>ratingThe</a:t>
            </a:r>
            <a:r>
              <a:rPr lang="en-US" sz="1500" dirty="0">
                <a:latin typeface="Krub" panose="00000500000000000000" pitchFamily="2" charset="-34"/>
                <a:cs typeface="Krub" panose="00000500000000000000" pitchFamily="2" charset="-34"/>
              </a:rPr>
              <a:t> chart shows the top 10 most appreciated dishes</a:t>
            </a:r>
            <a:endParaRPr lang="vi-VN" sz="1500" dirty="0">
              <a:latin typeface="Krub" panose="00000500000000000000" pitchFamily="2" charset="-34"/>
              <a:cs typeface="Krub" panose="00000500000000000000" pitchFamily="2" charset="-34"/>
            </a:endParaRPr>
          </a:p>
          <a:p>
            <a:pPr algn="just">
              <a:lnSpc>
                <a:spcPct val="130000"/>
              </a:lnSpc>
              <a:spcAft>
                <a:spcPts val="600"/>
              </a:spcAft>
            </a:pPr>
            <a:r>
              <a:rPr lang="en-US" sz="1500" dirty="0">
                <a:latin typeface="Krub" panose="00000500000000000000" pitchFamily="2" charset="-34"/>
                <a:cs typeface="Krub" panose="00000500000000000000" pitchFamily="2" charset="-34"/>
              </a:rPr>
              <a:t>Based on the chart:</a:t>
            </a:r>
            <a:endParaRPr lang="vi-VN" sz="1500" dirty="0">
              <a:latin typeface="Krub" panose="00000500000000000000" pitchFamily="2" charset="-34"/>
              <a:cs typeface="Krub" panose="00000500000000000000" pitchFamily="2" charset="-34"/>
            </a:endParaRPr>
          </a:p>
          <a:p>
            <a:pPr algn="just">
              <a:lnSpc>
                <a:spcPct val="130000"/>
              </a:lnSpc>
              <a:spcAft>
                <a:spcPts val="600"/>
              </a:spcAft>
            </a:pPr>
            <a:r>
              <a:rPr lang="en-US" sz="1500" dirty="0" err="1">
                <a:latin typeface="Krub" panose="00000500000000000000" pitchFamily="2" charset="-34"/>
                <a:cs typeface="Krub" panose="00000500000000000000" pitchFamily="2" charset="-34"/>
              </a:rPr>
              <a:t>Lanches</a:t>
            </a:r>
            <a:r>
              <a:rPr lang="en-US" sz="1500" dirty="0">
                <a:latin typeface="Krub" panose="00000500000000000000" pitchFamily="2" charset="-34"/>
                <a:cs typeface="Krub" panose="00000500000000000000" pitchFamily="2" charset="-34"/>
              </a:rPr>
              <a:t> dc are highly appreciated by customers. Therefore, this may be the most popular dish on </a:t>
            </a:r>
            <a:r>
              <a:rPr lang="en-US" sz="1500" dirty="0" err="1">
                <a:latin typeface="Krub" panose="00000500000000000000" pitchFamily="2" charset="-34"/>
                <a:cs typeface="Krub" panose="00000500000000000000" pitchFamily="2" charset="-34"/>
              </a:rPr>
              <a:t>IFood</a:t>
            </a:r>
            <a:r>
              <a:rPr lang="en-US" sz="1500" dirty="0">
                <a:latin typeface="Krub" panose="00000500000000000000" pitchFamily="2" charset="-34"/>
                <a:cs typeface="Krub" panose="00000500000000000000" pitchFamily="2" charset="-34"/>
              </a:rPr>
              <a:t>.</a:t>
            </a:r>
          </a:p>
        </p:txBody>
      </p:sp>
    </p:spTree>
    <p:extLst>
      <p:ext uri="{BB962C8B-B14F-4D97-AF65-F5344CB8AC3E}">
        <p14:creationId xmlns:p14="http://schemas.microsoft.com/office/powerpoint/2010/main" val="65423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en-US" dirty="0"/>
              <a:t>Chart about delivery of restaurants</a:t>
            </a:r>
          </a:p>
        </p:txBody>
      </p:sp>
      <p:sp>
        <p:nvSpPr>
          <p:cNvPr id="3" name="TextBox 2">
            <a:extLst>
              <a:ext uri="{FF2B5EF4-FFF2-40B4-BE49-F238E27FC236}">
                <a16:creationId xmlns:a16="http://schemas.microsoft.com/office/drawing/2014/main" id="{CD488C4D-BE47-4BC4-ADDF-335D8E5B13DC}"/>
              </a:ext>
            </a:extLst>
          </p:cNvPr>
          <p:cNvSpPr txBox="1"/>
          <p:nvPr/>
        </p:nvSpPr>
        <p:spPr>
          <a:xfrm>
            <a:off x="4061460" y="1077606"/>
            <a:ext cx="4907280" cy="3595087"/>
          </a:xfrm>
          <a:prstGeom prst="rect">
            <a:avLst/>
          </a:prstGeom>
          <a:noFill/>
        </p:spPr>
        <p:txBody>
          <a:bodyPr wrap="square" rtlCol="0">
            <a:spAutoFit/>
          </a:bodyPr>
          <a:lstStyle/>
          <a:p>
            <a:pPr>
              <a:lnSpc>
                <a:spcPct val="130000"/>
              </a:lnSpc>
              <a:spcAft>
                <a:spcPts val="600"/>
              </a:spcAft>
            </a:pPr>
            <a:r>
              <a:rPr lang="en-US" sz="1100" b="0" i="0" dirty="0">
                <a:solidFill>
                  <a:schemeClr val="accent1">
                    <a:lumMod val="10000"/>
                  </a:schemeClr>
                </a:solidFill>
                <a:effectLst/>
                <a:latin typeface="Segoe UI Historic" panose="020B0502040204020203" pitchFamily="34" charset="0"/>
              </a:rPr>
              <a:t>Based on the chart, it can be seen that </a:t>
            </a:r>
            <a:r>
              <a:rPr lang="en-US" sz="1100" b="0" i="0" dirty="0" err="1">
                <a:solidFill>
                  <a:schemeClr val="accent1">
                    <a:lumMod val="10000"/>
                  </a:schemeClr>
                </a:solidFill>
                <a:effectLst/>
                <a:latin typeface="Segoe UI Historic" panose="020B0502040204020203" pitchFamily="34" charset="0"/>
              </a:rPr>
              <a:t>Lanches</a:t>
            </a:r>
            <a:r>
              <a:rPr lang="en-US" sz="1100" b="0" i="0" dirty="0">
                <a:solidFill>
                  <a:schemeClr val="accent1">
                    <a:lumMod val="10000"/>
                  </a:schemeClr>
                </a:solidFill>
                <a:effectLst/>
                <a:latin typeface="Segoe UI Historic" panose="020B0502040204020203" pitchFamily="34" charset="0"/>
              </a:rPr>
              <a:t> is the type with the most deliveries with 4,861,188 times, from which it can be seen that it may be the type of food that people love the most. The second highest is </a:t>
            </a:r>
            <a:r>
              <a:rPr lang="en-US" sz="1100" b="0" i="0" dirty="0" err="1">
                <a:solidFill>
                  <a:schemeClr val="accent1">
                    <a:lumMod val="10000"/>
                  </a:schemeClr>
                </a:solidFill>
                <a:effectLst/>
                <a:latin typeface="Segoe UI Historic" panose="020B0502040204020203" pitchFamily="34" charset="0"/>
              </a:rPr>
              <a:t>Brasileira</a:t>
            </a:r>
            <a:r>
              <a:rPr lang="en-US" sz="1100" b="0" i="0" dirty="0">
                <a:solidFill>
                  <a:schemeClr val="accent1">
                    <a:lumMod val="10000"/>
                  </a:schemeClr>
                </a:solidFill>
                <a:effectLst/>
                <a:latin typeface="Segoe UI Historic" panose="020B0502040204020203" pitchFamily="34" charset="0"/>
              </a:rPr>
              <a:t> with 3,409,589 deliveries. The remaining types of dishes have a lot less delivery times than the above 4 types of dishes. </a:t>
            </a:r>
            <a:r>
              <a:rPr lang="en-US" sz="1100" b="0" i="0" dirty="0" err="1">
                <a:solidFill>
                  <a:schemeClr val="accent1">
                    <a:lumMod val="10000"/>
                  </a:schemeClr>
                </a:solidFill>
                <a:effectLst/>
                <a:latin typeface="Segoe UI Historic" panose="020B0502040204020203" pitchFamily="34" charset="0"/>
              </a:rPr>
              <a:t>Lanches</a:t>
            </a:r>
            <a:r>
              <a:rPr lang="en-US" sz="1100" b="0" i="0" dirty="0">
                <a:solidFill>
                  <a:schemeClr val="accent1">
                    <a:lumMod val="10000"/>
                  </a:schemeClr>
                </a:solidFill>
                <a:effectLst/>
                <a:latin typeface="Segoe UI Historic" panose="020B0502040204020203" pitchFamily="34" charset="0"/>
              </a:rPr>
              <a:t> have the highest total delivery charges, which can be easily inferred because </a:t>
            </a:r>
            <a:r>
              <a:rPr lang="en-US" sz="1100" b="0" i="0" dirty="0" err="1">
                <a:solidFill>
                  <a:schemeClr val="accent1">
                    <a:lumMod val="10000"/>
                  </a:schemeClr>
                </a:solidFill>
                <a:effectLst/>
                <a:latin typeface="Segoe UI Historic" panose="020B0502040204020203" pitchFamily="34" charset="0"/>
              </a:rPr>
              <a:t>Lanches</a:t>
            </a:r>
            <a:r>
              <a:rPr lang="en-US" sz="1100" b="0" i="0" dirty="0">
                <a:solidFill>
                  <a:schemeClr val="accent1">
                    <a:lumMod val="10000"/>
                  </a:schemeClr>
                </a:solidFill>
                <a:effectLst/>
                <a:latin typeface="Segoe UI Historic" panose="020B0502040204020203" pitchFamily="34" charset="0"/>
              </a:rPr>
              <a:t> have the most deliveries. Based on the graph of the relationship between the number of deliveries and the cost of delivery, infer Two types of dishes, </a:t>
            </a:r>
            <a:r>
              <a:rPr lang="en-US" sz="1100" b="0" i="0" dirty="0" err="1">
                <a:solidFill>
                  <a:schemeClr val="accent1">
                    <a:lumMod val="10000"/>
                  </a:schemeClr>
                </a:solidFill>
                <a:effectLst/>
                <a:latin typeface="Segoe UI Historic" panose="020B0502040204020203" pitchFamily="34" charset="0"/>
              </a:rPr>
              <a:t>Brasileira</a:t>
            </a:r>
            <a:r>
              <a:rPr lang="en-US" sz="1100" b="0" i="0" dirty="0">
                <a:solidFill>
                  <a:schemeClr val="accent1">
                    <a:lumMod val="10000"/>
                  </a:schemeClr>
                </a:solidFill>
                <a:effectLst/>
                <a:latin typeface="Segoe UI Historic" panose="020B0502040204020203" pitchFamily="34" charset="0"/>
              </a:rPr>
              <a:t> and </a:t>
            </a:r>
            <a:r>
              <a:rPr lang="en-US" sz="1100" b="0" i="0" dirty="0" err="1">
                <a:solidFill>
                  <a:schemeClr val="accent1">
                    <a:lumMod val="10000"/>
                  </a:schemeClr>
                </a:solidFill>
                <a:effectLst/>
                <a:latin typeface="Segoe UI Historic" panose="020B0502040204020203" pitchFamily="34" charset="0"/>
              </a:rPr>
              <a:t>Doces</a:t>
            </a:r>
            <a:r>
              <a:rPr lang="en-US" sz="1100" b="0" i="0" dirty="0">
                <a:solidFill>
                  <a:schemeClr val="accent1">
                    <a:lumMod val="10000"/>
                  </a:schemeClr>
                </a:solidFill>
                <a:effectLst/>
                <a:latin typeface="Segoe UI Historic" panose="020B0502040204020203" pitchFamily="34" charset="0"/>
              </a:rPr>
              <a:t> &amp; Bolos, earn higher delivery fees, possibly profit compared to the number of deliveries for the two dishes. 2 types of dishes, </a:t>
            </a:r>
            <a:r>
              <a:rPr lang="en-US" sz="1100" b="0" i="0" dirty="0" err="1">
                <a:solidFill>
                  <a:schemeClr val="accent1">
                    <a:lumMod val="10000"/>
                  </a:schemeClr>
                </a:solidFill>
                <a:effectLst/>
                <a:latin typeface="Segoe UI Historic" panose="020B0502040204020203" pitchFamily="34" charset="0"/>
              </a:rPr>
              <a:t>Lanches</a:t>
            </a:r>
            <a:r>
              <a:rPr lang="en-US" sz="1100" b="0" i="0" dirty="0">
                <a:solidFill>
                  <a:schemeClr val="accent1">
                    <a:lumMod val="10000"/>
                  </a:schemeClr>
                </a:solidFill>
                <a:effectLst/>
                <a:latin typeface="Segoe UI Historic" panose="020B0502040204020203" pitchFamily="34" charset="0"/>
              </a:rPr>
              <a:t> and Pizza, have a lower delivery fee, which can be a loss compared to the number of deliveries of the two dishes. The rest of the dishes have a delivery fee equivalent to the number of deliveries, revenue can break even for shipping. FROM that, it is necessary to adjust the delivery fee for </a:t>
            </a:r>
            <a:r>
              <a:rPr lang="en-US" sz="1100" b="0" i="0" dirty="0" err="1">
                <a:solidFill>
                  <a:schemeClr val="accent1">
                    <a:lumMod val="10000"/>
                  </a:schemeClr>
                </a:solidFill>
                <a:effectLst/>
                <a:latin typeface="Segoe UI Historic" panose="020B0502040204020203" pitchFamily="34" charset="0"/>
              </a:rPr>
              <a:t>Lanches</a:t>
            </a:r>
            <a:r>
              <a:rPr lang="en-US" sz="1100" b="0" i="0" dirty="0">
                <a:solidFill>
                  <a:schemeClr val="accent1">
                    <a:lumMod val="10000"/>
                  </a:schemeClr>
                </a:solidFill>
                <a:effectLst/>
                <a:latin typeface="Segoe UI Historic" panose="020B0502040204020203" pitchFamily="34" charset="0"/>
              </a:rPr>
              <a:t>, Pizza is the most popular dish in the top 10, to ensure that the shipping cost is not too low to affect other costs to produce the dish eat.</a:t>
            </a:r>
            <a:endParaRPr lang="en-US" sz="1050" dirty="0">
              <a:solidFill>
                <a:schemeClr val="accent1">
                  <a:lumMod val="10000"/>
                </a:schemeClr>
              </a:solidFill>
              <a:latin typeface="Krub" panose="00000500000000000000" pitchFamily="2" charset="-34"/>
              <a:cs typeface="Krub" panose="00000500000000000000" pitchFamily="2" charset="-34"/>
            </a:endParaRPr>
          </a:p>
        </p:txBody>
      </p:sp>
      <p:pic>
        <p:nvPicPr>
          <p:cNvPr id="1028" name="Picture 4" descr="Không có mô tả.">
            <a:extLst>
              <a:ext uri="{FF2B5EF4-FFF2-40B4-BE49-F238E27FC236}">
                <a16:creationId xmlns:a16="http://schemas.microsoft.com/office/drawing/2014/main" id="{05A0C82A-C36D-ECFC-E434-FFAC34E19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256386"/>
            <a:ext cx="3900481" cy="302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0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607EB-FE2F-4F61-9EF9-535B5DCC20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 y="0"/>
            <a:ext cx="9197340" cy="5143500"/>
          </a:xfrm>
          <a:prstGeom prst="rect">
            <a:avLst/>
          </a:prstGeom>
          <a:noFill/>
          <a:ln>
            <a:noFill/>
          </a:ln>
        </p:spPr>
      </p:pic>
    </p:spTree>
    <p:extLst>
      <p:ext uri="{BB962C8B-B14F-4D97-AF65-F5344CB8AC3E}">
        <p14:creationId xmlns:p14="http://schemas.microsoft.com/office/powerpoint/2010/main" val="397108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0"/>
        <p:cNvGrpSpPr/>
        <p:nvPr/>
      </p:nvGrpSpPr>
      <p:grpSpPr>
        <a:xfrm>
          <a:off x="0" y="0"/>
          <a:ext cx="0" cy="0"/>
          <a:chOff x="0" y="0"/>
          <a:chExt cx="0" cy="0"/>
        </a:xfrm>
      </p:grpSpPr>
      <p:sp>
        <p:nvSpPr>
          <p:cNvPr id="851" name="Google Shape;851;p56"/>
          <p:cNvSpPr txBox="1">
            <a:spLocks noGrp="1"/>
          </p:cNvSpPr>
          <p:nvPr>
            <p:ph type="title"/>
          </p:nvPr>
        </p:nvSpPr>
        <p:spPr>
          <a:xfrm>
            <a:off x="235544" y="310163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tx1"/>
                </a:solidFill>
              </a:rPr>
              <a:t>Dang </a:t>
            </a:r>
            <a:r>
              <a:rPr lang="en-US" sz="2000" dirty="0" err="1">
                <a:solidFill>
                  <a:schemeClr val="tx1"/>
                </a:solidFill>
              </a:rPr>
              <a:t>Q.Huy</a:t>
            </a:r>
            <a:endParaRPr lang="en-US" sz="2000" dirty="0">
              <a:solidFill>
                <a:schemeClr val="tx1"/>
              </a:solidFill>
            </a:endParaRPr>
          </a:p>
        </p:txBody>
      </p:sp>
      <p:sp>
        <p:nvSpPr>
          <p:cNvPr id="852" name="Google Shape;852;p56"/>
          <p:cNvSpPr txBox="1">
            <a:spLocks noGrp="1"/>
          </p:cNvSpPr>
          <p:nvPr>
            <p:ph type="subTitle" idx="1"/>
          </p:nvPr>
        </p:nvSpPr>
        <p:spPr>
          <a:xfrm>
            <a:off x="171749" y="3593569"/>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tx1"/>
                </a:solidFill>
              </a:rPr>
              <a:t>Leader</a:t>
            </a:r>
            <a:endParaRPr lang="en-US" sz="1500" dirty="0">
              <a:solidFill>
                <a:schemeClr val="tx1"/>
              </a:solidFill>
            </a:endParaRPr>
          </a:p>
        </p:txBody>
      </p:sp>
      <p:sp>
        <p:nvSpPr>
          <p:cNvPr id="853" name="Google Shape;853;p56"/>
          <p:cNvSpPr txBox="1">
            <a:spLocks noGrp="1"/>
          </p:cNvSpPr>
          <p:nvPr>
            <p:ph type="title" idx="2"/>
          </p:nvPr>
        </p:nvSpPr>
        <p:spPr>
          <a:xfrm>
            <a:off x="2300466" y="3108769"/>
            <a:ext cx="2336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tx1"/>
                </a:solidFill>
              </a:rPr>
              <a:t>Thuy Duong</a:t>
            </a:r>
            <a:endParaRPr lang="en-US" sz="2000" dirty="0">
              <a:solidFill>
                <a:schemeClr val="tx1"/>
              </a:solidFill>
            </a:endParaRPr>
          </a:p>
        </p:txBody>
      </p:sp>
      <p:sp>
        <p:nvSpPr>
          <p:cNvPr id="855" name="Google Shape;855;p56"/>
          <p:cNvSpPr txBox="1">
            <a:spLocks noGrp="1"/>
          </p:cNvSpPr>
          <p:nvPr>
            <p:ph type="title" idx="4"/>
          </p:nvPr>
        </p:nvSpPr>
        <p:spPr>
          <a:xfrm>
            <a:off x="4438463" y="306586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tx1"/>
                </a:solidFill>
              </a:rPr>
              <a:t>Luu T.Minh</a:t>
            </a:r>
            <a:endParaRPr lang="en-US" sz="2000" dirty="0">
              <a:solidFill>
                <a:schemeClr val="tx1"/>
              </a:solidFill>
            </a:endParaRPr>
          </a:p>
        </p:txBody>
      </p:sp>
      <p:sp>
        <p:nvSpPr>
          <p:cNvPr id="857" name="Google Shape;857;p5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rPr>
              <a:t>Our team</a:t>
            </a:r>
            <a:endParaRPr lang="en-US" dirty="0">
              <a:solidFill>
                <a:schemeClr val="tx1"/>
              </a:solidFill>
            </a:endParaRPr>
          </a:p>
        </p:txBody>
      </p:sp>
      <p:sp>
        <p:nvSpPr>
          <p:cNvPr id="12" name="Google Shape;855;p56">
            <a:extLst>
              <a:ext uri="{FF2B5EF4-FFF2-40B4-BE49-F238E27FC236}">
                <a16:creationId xmlns:a16="http://schemas.microsoft.com/office/drawing/2014/main" id="{7079CAE7-FB05-48C1-B21E-92B72307073F}"/>
              </a:ext>
            </a:extLst>
          </p:cNvPr>
          <p:cNvSpPr txBox="1">
            <a:spLocks/>
          </p:cNvSpPr>
          <p:nvPr/>
        </p:nvSpPr>
        <p:spPr>
          <a:xfrm>
            <a:off x="6567180" y="3065857"/>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Inter Medium"/>
              <a:buNone/>
              <a:defRPr sz="2500" b="0" i="0" u="none" strike="noStrike" cap="none">
                <a:solidFill>
                  <a:schemeClr val="lt2"/>
                </a:solidFill>
                <a:latin typeface="Inter Medium"/>
                <a:ea typeface="Inter Medium"/>
                <a:cs typeface="Inter Medium"/>
                <a:sym typeface="Inter Medium"/>
              </a:defRPr>
            </a:lvl1pPr>
            <a:lvl2pPr marR="0" lvl="1"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2pPr>
            <a:lvl3pPr marR="0" lvl="2"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3pPr>
            <a:lvl4pPr marR="0" lvl="3"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4pPr>
            <a:lvl5pPr marR="0" lvl="4"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5pPr>
            <a:lvl6pPr marR="0" lvl="5"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6pPr>
            <a:lvl7pPr marR="0" lvl="6"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7pPr>
            <a:lvl8pPr marR="0" lvl="7"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8pPr>
            <a:lvl9pPr marR="0" lvl="8" algn="ctr" rtl="0">
              <a:lnSpc>
                <a:spcPct val="100000"/>
              </a:lnSpc>
              <a:spcBef>
                <a:spcPts val="0"/>
              </a:spcBef>
              <a:spcAft>
                <a:spcPts val="0"/>
              </a:spcAft>
              <a:buClr>
                <a:schemeClr val="dk1"/>
              </a:buClr>
              <a:buSzPts val="2500"/>
              <a:buFont typeface="Inter"/>
              <a:buNone/>
              <a:defRPr sz="2500" b="0" i="0" u="none" strike="noStrike" cap="none">
                <a:solidFill>
                  <a:schemeClr val="dk1"/>
                </a:solidFill>
                <a:latin typeface="Inter"/>
                <a:ea typeface="Inter"/>
                <a:cs typeface="Inter"/>
                <a:sym typeface="Inter"/>
              </a:defRPr>
            </a:lvl9pPr>
          </a:lstStyle>
          <a:p>
            <a:r>
              <a:rPr lang="en-US" sz="2000" dirty="0">
                <a:solidFill>
                  <a:schemeClr val="tx1"/>
                </a:solidFill>
                <a:latin typeface="Elsie" panose="020B0604020202020204" charset="0"/>
              </a:rPr>
              <a:t>Nguyen </a:t>
            </a:r>
            <a:r>
              <a:rPr lang="en-US" sz="2000" dirty="0" err="1">
                <a:solidFill>
                  <a:schemeClr val="tx1"/>
                </a:solidFill>
                <a:latin typeface="Elsie" panose="020B0604020202020204" charset="0"/>
              </a:rPr>
              <a:t>Đ.Hung</a:t>
            </a:r>
            <a:endParaRPr lang="en-US" sz="2000" dirty="0">
              <a:solidFill>
                <a:schemeClr val="tx1"/>
              </a:solidFill>
              <a:latin typeface="Elsie" panose="020B0604020202020204" charset="0"/>
            </a:endParaRPr>
          </a:p>
        </p:txBody>
      </p:sp>
      <p:pic>
        <p:nvPicPr>
          <p:cNvPr id="9" name="Picture 8">
            <a:extLst>
              <a:ext uri="{FF2B5EF4-FFF2-40B4-BE49-F238E27FC236}">
                <a16:creationId xmlns:a16="http://schemas.microsoft.com/office/drawing/2014/main" id="{B459AB0B-E96A-404B-B612-E82ED006A6DA}"/>
              </a:ext>
            </a:extLst>
          </p:cNvPr>
          <p:cNvPicPr>
            <a:picLocks noChangeAspect="1"/>
          </p:cNvPicPr>
          <p:nvPr/>
        </p:nvPicPr>
        <p:blipFill>
          <a:blip r:embed="rId3"/>
          <a:stretch>
            <a:fillRect/>
          </a:stretch>
        </p:blipFill>
        <p:spPr>
          <a:xfrm>
            <a:off x="6888062" y="1423377"/>
            <a:ext cx="1745847" cy="1699776"/>
          </a:xfrm>
          <a:prstGeom prst="rect">
            <a:avLst/>
          </a:prstGeom>
          <a:ln>
            <a:solidFill>
              <a:schemeClr val="tx2"/>
            </a:solidFill>
          </a:ln>
          <a:effectLst>
            <a:glow rad="139700">
              <a:schemeClr val="accent5">
                <a:satMod val="175000"/>
                <a:alpha val="40000"/>
              </a:schemeClr>
            </a:glow>
            <a:outerShdw blurRad="50800" dist="38100" dir="8100000" algn="tr" rotWithShape="0">
              <a:schemeClr val="tx2">
                <a:alpha val="40000"/>
              </a:schemeClr>
            </a:outerShdw>
          </a:effectLst>
        </p:spPr>
      </p:pic>
      <p:pic>
        <p:nvPicPr>
          <p:cNvPr id="7" name="Picture 6">
            <a:extLst>
              <a:ext uri="{FF2B5EF4-FFF2-40B4-BE49-F238E27FC236}">
                <a16:creationId xmlns:a16="http://schemas.microsoft.com/office/drawing/2014/main" id="{85F01119-C8AD-4DFC-BCC6-02EA9BD710D5}"/>
              </a:ext>
            </a:extLst>
          </p:cNvPr>
          <p:cNvPicPr>
            <a:picLocks noChangeAspect="1"/>
          </p:cNvPicPr>
          <p:nvPr/>
        </p:nvPicPr>
        <p:blipFill>
          <a:blip r:embed="rId4"/>
          <a:stretch>
            <a:fillRect/>
          </a:stretch>
        </p:blipFill>
        <p:spPr>
          <a:xfrm>
            <a:off x="2509674" y="1469179"/>
            <a:ext cx="1797883" cy="1675528"/>
          </a:xfrm>
          <a:prstGeom prst="rect">
            <a:avLst/>
          </a:prstGeom>
          <a:ln>
            <a:solidFill>
              <a:schemeClr val="tx2"/>
            </a:solidFill>
            <a:prstDash val="solid"/>
          </a:ln>
          <a:effectLst>
            <a:glow rad="139700">
              <a:schemeClr val="accent5">
                <a:satMod val="175000"/>
                <a:alpha val="40000"/>
              </a:schemeClr>
            </a:glow>
            <a:outerShdw blurRad="50800" dist="38100" dir="5400000" algn="t" rotWithShape="0">
              <a:schemeClr val="tx2">
                <a:alpha val="40000"/>
              </a:schemeClr>
            </a:outerShdw>
            <a:reflection blurRad="6350" stA="50000" endPos="0" dist="50800" dir="5400000" sy="-100000" algn="bl" rotWithShape="0"/>
          </a:effectLst>
        </p:spPr>
      </p:pic>
      <p:pic>
        <p:nvPicPr>
          <p:cNvPr id="17" name="Picture 16">
            <a:extLst>
              <a:ext uri="{FF2B5EF4-FFF2-40B4-BE49-F238E27FC236}">
                <a16:creationId xmlns:a16="http://schemas.microsoft.com/office/drawing/2014/main" id="{83A497B3-040C-468E-9FA0-8D4B4140AEA8}"/>
              </a:ext>
            </a:extLst>
          </p:cNvPr>
          <p:cNvPicPr>
            <a:picLocks noChangeAspect="1"/>
          </p:cNvPicPr>
          <p:nvPr/>
        </p:nvPicPr>
        <p:blipFill>
          <a:blip r:embed="rId5"/>
          <a:stretch>
            <a:fillRect/>
          </a:stretch>
        </p:blipFill>
        <p:spPr>
          <a:xfrm>
            <a:off x="4702907" y="1451295"/>
            <a:ext cx="1745847" cy="1675528"/>
          </a:xfrm>
          <a:prstGeom prst="rect">
            <a:avLst/>
          </a:prstGeom>
          <a:ln>
            <a:solidFill>
              <a:schemeClr val="tx2"/>
            </a:solidFill>
          </a:ln>
          <a:effectLst>
            <a:glow rad="139700">
              <a:schemeClr val="accent5">
                <a:satMod val="175000"/>
                <a:alpha val="42000"/>
              </a:schemeClr>
            </a:glow>
            <a:outerShdw blurRad="50800" dist="38100" dir="10800000" algn="r" rotWithShape="0">
              <a:schemeClr val="tx2">
                <a:alpha val="40000"/>
              </a:schemeClr>
            </a:outerShdw>
          </a:effectLst>
        </p:spPr>
      </p:pic>
      <p:pic>
        <p:nvPicPr>
          <p:cNvPr id="34" name="Picture 33">
            <a:extLst>
              <a:ext uri="{FF2B5EF4-FFF2-40B4-BE49-F238E27FC236}">
                <a16:creationId xmlns:a16="http://schemas.microsoft.com/office/drawing/2014/main" id="{BE85B7A9-B310-4979-A314-D081D862657E}"/>
              </a:ext>
            </a:extLst>
          </p:cNvPr>
          <p:cNvPicPr>
            <a:picLocks noChangeAspect="1"/>
          </p:cNvPicPr>
          <p:nvPr/>
        </p:nvPicPr>
        <p:blipFill>
          <a:blip r:embed="rId6"/>
          <a:stretch>
            <a:fillRect/>
          </a:stretch>
        </p:blipFill>
        <p:spPr>
          <a:xfrm>
            <a:off x="594874" y="1451295"/>
            <a:ext cx="1617739" cy="1733587"/>
          </a:xfrm>
          <a:prstGeom prst="rect">
            <a:avLst/>
          </a:prstGeom>
          <a:ln>
            <a:solidFill>
              <a:schemeClr val="tx2"/>
            </a:solidFill>
          </a:ln>
          <a:effectLst>
            <a:glow rad="139700">
              <a:schemeClr val="accent5">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par>
                                <p:cTn id="14" presetID="21"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heel(1)">
                                      <p:cBhvr>
                                        <p:cTn id="16"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p:txBody>
          <a:bodyPr/>
          <a:lstStyle/>
          <a:p>
            <a:r>
              <a:rPr lang="vi-VN" dirty="0">
                <a:solidFill>
                  <a:srgbClr val="2C2B2D"/>
                </a:solidFill>
              </a:rPr>
              <a:t>E</a:t>
            </a:r>
            <a:r>
              <a:rPr lang="en-US" b="0" i="0" u="none" strike="noStrike" dirty="0" err="1">
                <a:solidFill>
                  <a:srgbClr val="2C2B2D"/>
                </a:solidFill>
                <a:effectLst/>
              </a:rPr>
              <a:t>xplain</a:t>
            </a:r>
            <a:r>
              <a:rPr lang="en-US" b="0" i="0" u="none" strike="noStrike" dirty="0">
                <a:solidFill>
                  <a:srgbClr val="2C2B2D"/>
                </a:solidFill>
                <a:effectLst/>
              </a:rPr>
              <a:t> dashboard</a:t>
            </a:r>
            <a:endParaRPr lang="en-US" dirty="0"/>
          </a:p>
        </p:txBody>
      </p:sp>
      <p:sp>
        <p:nvSpPr>
          <p:cNvPr id="4" name="TextBox 3">
            <a:extLst>
              <a:ext uri="{FF2B5EF4-FFF2-40B4-BE49-F238E27FC236}">
                <a16:creationId xmlns:a16="http://schemas.microsoft.com/office/drawing/2014/main" id="{F60D817E-8A90-45CF-A85E-0B2B89D954DF}"/>
              </a:ext>
            </a:extLst>
          </p:cNvPr>
          <p:cNvSpPr txBox="1"/>
          <p:nvPr/>
        </p:nvSpPr>
        <p:spPr>
          <a:xfrm>
            <a:off x="1158240" y="1226820"/>
            <a:ext cx="7265760" cy="3702617"/>
          </a:xfrm>
          <a:prstGeom prst="rect">
            <a:avLst/>
          </a:prstGeom>
          <a:noFill/>
        </p:spPr>
        <p:txBody>
          <a:bodyPr wrap="square" rtlCol="0">
            <a:spAutoFit/>
          </a:bodyPr>
          <a:lstStyle/>
          <a:p>
            <a:pPr>
              <a:lnSpc>
                <a:spcPct val="130000"/>
              </a:lnSpc>
              <a:spcBef>
                <a:spcPts val="600"/>
              </a:spcBef>
              <a:spcAft>
                <a:spcPts val="600"/>
              </a:spcAft>
            </a:pPr>
            <a:r>
              <a:rPr lang="en-US" sz="1300" dirty="0">
                <a:latin typeface="Krub" panose="00000500000000000000" pitchFamily="2" charset="-34"/>
                <a:cs typeface="Krub" panose="00000500000000000000" pitchFamily="2" charset="-34"/>
              </a:rPr>
              <a:t>This dashboard includes 3 charts:</a:t>
            </a:r>
            <a:endParaRPr lang="vi-VN" sz="1300" dirty="0">
              <a:latin typeface="Krub" panose="00000500000000000000" pitchFamily="2" charset="-34"/>
              <a:cs typeface="Krub" panose="00000500000000000000" pitchFamily="2" charset="-34"/>
            </a:endParaRPr>
          </a:p>
          <a:p>
            <a:pPr marL="285750" lvl="1" indent="-285750">
              <a:lnSpc>
                <a:spcPct val="130000"/>
              </a:lnSpc>
              <a:spcBef>
                <a:spcPts val="600"/>
              </a:spcBef>
              <a:spcAft>
                <a:spcPts val="600"/>
              </a:spcAft>
              <a:buFont typeface="Arial" panose="020B0604020202020204" pitchFamily="34" charset="0"/>
              <a:buChar char="•"/>
            </a:pPr>
            <a:r>
              <a:rPr lang="en-US" sz="1300" dirty="0">
                <a:latin typeface="Krub" panose="00000500000000000000" pitchFamily="2" charset="-34"/>
                <a:cs typeface="Krub" panose="00000500000000000000" pitchFamily="2" charset="-34"/>
              </a:rPr>
              <a:t>Category</a:t>
            </a:r>
            <a:endParaRPr lang="vi-VN" sz="1300" dirty="0">
              <a:latin typeface="Krub" panose="00000500000000000000" pitchFamily="2" charset="-34"/>
              <a:cs typeface="Krub" panose="00000500000000000000" pitchFamily="2" charset="-34"/>
            </a:endParaRPr>
          </a:p>
          <a:p>
            <a:pPr marL="285750" lvl="1" indent="-285750">
              <a:lnSpc>
                <a:spcPct val="130000"/>
              </a:lnSpc>
              <a:spcBef>
                <a:spcPts val="600"/>
              </a:spcBef>
              <a:spcAft>
                <a:spcPts val="600"/>
              </a:spcAft>
              <a:buFont typeface="Arial" panose="020B0604020202020204" pitchFamily="34" charset="0"/>
              <a:buChar char="•"/>
            </a:pPr>
            <a:r>
              <a:rPr lang="en-US" sz="1300" dirty="0">
                <a:latin typeface="Krub" panose="00000500000000000000" pitchFamily="2" charset="-34"/>
                <a:cs typeface="Krub" panose="00000500000000000000" pitchFamily="2" charset="-34"/>
              </a:rPr>
              <a:t>Category and Rating</a:t>
            </a:r>
            <a:endParaRPr lang="vi-VN" sz="1300" dirty="0">
              <a:latin typeface="Krub" panose="00000500000000000000" pitchFamily="2" charset="-34"/>
              <a:cs typeface="Krub" panose="00000500000000000000" pitchFamily="2" charset="-34"/>
            </a:endParaRPr>
          </a:p>
          <a:p>
            <a:pPr marL="285750" lvl="1" indent="-285750">
              <a:lnSpc>
                <a:spcPct val="130000"/>
              </a:lnSpc>
              <a:spcBef>
                <a:spcPts val="600"/>
              </a:spcBef>
              <a:spcAft>
                <a:spcPts val="600"/>
              </a:spcAft>
              <a:buFont typeface="Arial" panose="020B0604020202020204" pitchFamily="34" charset="0"/>
              <a:buChar char="•"/>
            </a:pPr>
            <a:r>
              <a:rPr lang="en-US" sz="1300" dirty="0">
                <a:latin typeface="Krub" panose="00000500000000000000" pitchFamily="2" charset="-34"/>
                <a:cs typeface="Krub" panose="00000500000000000000" pitchFamily="2" charset="-34"/>
              </a:rPr>
              <a:t>Category</a:t>
            </a:r>
            <a:r>
              <a:rPr lang="vi-VN" sz="1300" dirty="0">
                <a:latin typeface="Krub" panose="00000500000000000000" pitchFamily="2" charset="-34"/>
                <a:cs typeface="Krub" panose="00000500000000000000" pitchFamily="2" charset="-34"/>
              </a:rPr>
              <a:t> </a:t>
            </a:r>
            <a:r>
              <a:rPr lang="en-US" sz="1300" dirty="0">
                <a:latin typeface="Krub" panose="00000500000000000000" pitchFamily="2" charset="-34"/>
                <a:cs typeface="Krub" panose="00000500000000000000" pitchFamily="2" charset="-34"/>
              </a:rPr>
              <a:t>Fee and Time</a:t>
            </a:r>
          </a:p>
          <a:p>
            <a:pPr>
              <a:lnSpc>
                <a:spcPct val="130000"/>
              </a:lnSpc>
              <a:spcBef>
                <a:spcPts val="600"/>
              </a:spcBef>
              <a:spcAft>
                <a:spcPts val="600"/>
              </a:spcAft>
            </a:pPr>
            <a:r>
              <a:rPr lang="en-US" sz="1300" dirty="0">
                <a:latin typeface="Krub" panose="00000500000000000000" pitchFamily="2" charset="-34"/>
                <a:cs typeface="Krub" panose="00000500000000000000" pitchFamily="2" charset="-34"/>
              </a:rPr>
              <a:t>The chart is broken down into restaurant categories. Data between app reviews and dish cost reviews should be </a:t>
            </a:r>
            <a:r>
              <a:rPr lang="en-US" sz="1300" dirty="0" err="1">
                <a:latin typeface="Krub" panose="00000500000000000000" pitchFamily="2" charset="-34"/>
                <a:cs typeface="Krub" panose="00000500000000000000" pitchFamily="2" charset="-34"/>
              </a:rPr>
              <a:t>visualized.Visualization</a:t>
            </a:r>
            <a:r>
              <a:rPr lang="en-US" sz="1300" dirty="0">
                <a:latin typeface="Krub" panose="00000500000000000000" pitchFamily="2" charset="-34"/>
                <a:cs typeface="Krub" panose="00000500000000000000" pitchFamily="2" charset="-34"/>
              </a:rPr>
              <a:t> of deliveries and overall delivery expenses </a:t>
            </a:r>
            <a:r>
              <a:rPr lang="en-US" sz="1300" dirty="0" err="1">
                <a:latin typeface="Krub" panose="00000500000000000000" pitchFamily="2" charset="-34"/>
                <a:cs typeface="Krub" panose="00000500000000000000" pitchFamily="2" charset="-34"/>
              </a:rPr>
              <a:t>Bebidas</a:t>
            </a:r>
            <a:r>
              <a:rPr lang="en-US" sz="1300" dirty="0">
                <a:latin typeface="Krub" panose="00000500000000000000" pitchFamily="2" charset="-34"/>
                <a:cs typeface="Krub" panose="00000500000000000000" pitchFamily="2" charset="-34"/>
              </a:rPr>
              <a:t>, </a:t>
            </a:r>
            <a:r>
              <a:rPr lang="en-US" sz="1300" dirty="0" err="1">
                <a:latin typeface="Krub" panose="00000500000000000000" pitchFamily="2" charset="-34"/>
                <a:cs typeface="Krub" panose="00000500000000000000" pitchFamily="2" charset="-34"/>
              </a:rPr>
              <a:t>Doces</a:t>
            </a:r>
            <a:r>
              <a:rPr lang="en-US" sz="1300" dirty="0">
                <a:latin typeface="Krub" panose="00000500000000000000" pitchFamily="2" charset="-34"/>
                <a:cs typeface="Krub" panose="00000500000000000000" pitchFamily="2" charset="-34"/>
              </a:rPr>
              <a:t> &amp; Bolos, </a:t>
            </a:r>
            <a:r>
              <a:rPr lang="en-US" sz="1300" dirty="0" err="1">
                <a:latin typeface="Krub" panose="00000500000000000000" pitchFamily="2" charset="-34"/>
                <a:cs typeface="Krub" panose="00000500000000000000" pitchFamily="2" charset="-34"/>
              </a:rPr>
              <a:t>Japonesa</a:t>
            </a:r>
            <a:r>
              <a:rPr lang="en-US" sz="1300" dirty="0">
                <a:latin typeface="Krub" panose="00000500000000000000" pitchFamily="2" charset="-34"/>
                <a:cs typeface="Krub" panose="00000500000000000000" pitchFamily="2" charset="-34"/>
              </a:rPr>
              <a:t>, Peruana, and Portuguesa are examples of highly ranked cuisine. The foods are all expensive, but many people love the delivery service. Increasing the restaurant's revenue.</a:t>
            </a:r>
          </a:p>
          <a:p>
            <a:pPr>
              <a:lnSpc>
                <a:spcPct val="130000"/>
              </a:lnSpc>
              <a:spcBef>
                <a:spcPts val="600"/>
              </a:spcBef>
              <a:spcAft>
                <a:spcPts val="600"/>
              </a:spcAft>
            </a:pPr>
            <a:r>
              <a:rPr lang="en-US" sz="1300" dirty="0">
                <a:latin typeface="Krub" panose="00000500000000000000" pitchFamily="2" charset="-34"/>
                <a:cs typeface="Krub" panose="00000500000000000000" pitchFamily="2" charset="-34"/>
              </a:rPr>
              <a:t>It's quite modest in comparison to the rest of the dishes. To promote additional business processes, the processes must be reviewed and improved.</a:t>
            </a:r>
          </a:p>
        </p:txBody>
      </p:sp>
    </p:spTree>
    <p:extLst>
      <p:ext uri="{BB962C8B-B14F-4D97-AF65-F5344CB8AC3E}">
        <p14:creationId xmlns:p14="http://schemas.microsoft.com/office/powerpoint/2010/main" val="3911988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B8938-0849-41DC-BCC9-48829662E86F}"/>
              </a:ext>
            </a:extLst>
          </p:cNvPr>
          <p:cNvPicPr>
            <a:picLocks noChangeAspect="1"/>
          </p:cNvPicPr>
          <p:nvPr/>
        </p:nvPicPr>
        <p:blipFill>
          <a:blip r:embed="rId2"/>
          <a:stretch>
            <a:fillRect/>
          </a:stretch>
        </p:blipFill>
        <p:spPr>
          <a:xfrm>
            <a:off x="0" y="53275"/>
            <a:ext cx="9144000" cy="5036949"/>
          </a:xfrm>
          <a:prstGeom prst="rect">
            <a:avLst/>
          </a:prstGeom>
        </p:spPr>
      </p:pic>
      <p:pic>
        <p:nvPicPr>
          <p:cNvPr id="4" name="Picture 3">
            <a:extLst>
              <a:ext uri="{FF2B5EF4-FFF2-40B4-BE49-F238E27FC236}">
                <a16:creationId xmlns:a16="http://schemas.microsoft.com/office/drawing/2014/main" id="{53207C16-B482-AE56-8D0D-C7550152A2BD}"/>
              </a:ext>
            </a:extLst>
          </p:cNvPr>
          <p:cNvPicPr>
            <a:picLocks noChangeAspect="1"/>
          </p:cNvPicPr>
          <p:nvPr/>
        </p:nvPicPr>
        <p:blipFill>
          <a:blip r:embed="rId3"/>
          <a:stretch>
            <a:fillRect/>
          </a:stretch>
        </p:blipFill>
        <p:spPr>
          <a:xfrm>
            <a:off x="0" y="76898"/>
            <a:ext cx="9144000" cy="4989703"/>
          </a:xfrm>
          <a:prstGeom prst="rect">
            <a:avLst/>
          </a:prstGeom>
        </p:spPr>
      </p:pic>
    </p:spTree>
    <p:extLst>
      <p:ext uri="{BB962C8B-B14F-4D97-AF65-F5344CB8AC3E}">
        <p14:creationId xmlns:p14="http://schemas.microsoft.com/office/powerpoint/2010/main" val="1533233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394-9D13-49DE-9328-45D33F1F8234}"/>
              </a:ext>
            </a:extLst>
          </p:cNvPr>
          <p:cNvSpPr>
            <a:spLocks noGrp="1"/>
          </p:cNvSpPr>
          <p:nvPr>
            <p:ph type="title"/>
          </p:nvPr>
        </p:nvSpPr>
        <p:spPr>
          <a:xfrm>
            <a:off x="720000" y="0"/>
            <a:ext cx="7704000" cy="572700"/>
          </a:xfrm>
        </p:spPr>
        <p:txBody>
          <a:bodyPr/>
          <a:lstStyle/>
          <a:p>
            <a:r>
              <a:rPr lang="vi-VN" dirty="0">
                <a:solidFill>
                  <a:srgbClr val="2C2B2D"/>
                </a:solidFill>
              </a:rPr>
              <a:t>E</a:t>
            </a:r>
            <a:r>
              <a:rPr lang="en-US" b="0" i="0" u="none" strike="noStrike" dirty="0" err="1">
                <a:solidFill>
                  <a:srgbClr val="2C2B2D"/>
                </a:solidFill>
                <a:effectLst/>
              </a:rPr>
              <a:t>xplain</a:t>
            </a:r>
            <a:r>
              <a:rPr lang="en-US" b="0" i="0" u="none" strike="noStrike" dirty="0">
                <a:solidFill>
                  <a:srgbClr val="2C2B2D"/>
                </a:solidFill>
                <a:effectLst/>
              </a:rPr>
              <a:t> dashboard</a:t>
            </a:r>
            <a:endParaRPr lang="en-US" dirty="0"/>
          </a:p>
        </p:txBody>
      </p:sp>
      <p:sp>
        <p:nvSpPr>
          <p:cNvPr id="4" name="TextBox 3">
            <a:extLst>
              <a:ext uri="{FF2B5EF4-FFF2-40B4-BE49-F238E27FC236}">
                <a16:creationId xmlns:a16="http://schemas.microsoft.com/office/drawing/2014/main" id="{F60D817E-8A90-45CF-A85E-0B2B89D954DF}"/>
              </a:ext>
            </a:extLst>
          </p:cNvPr>
          <p:cNvSpPr txBox="1"/>
          <p:nvPr/>
        </p:nvSpPr>
        <p:spPr>
          <a:xfrm>
            <a:off x="1008220" y="776764"/>
            <a:ext cx="7586999" cy="3570273"/>
          </a:xfrm>
          <a:prstGeom prst="rect">
            <a:avLst/>
          </a:prstGeom>
          <a:noFill/>
        </p:spPr>
        <p:txBody>
          <a:bodyPr wrap="square" rtlCol="0">
            <a:spAutoFit/>
          </a:bodyPr>
          <a:lstStyle/>
          <a:p>
            <a:pPr>
              <a:lnSpc>
                <a:spcPct val="130000"/>
              </a:lnSpc>
              <a:spcBef>
                <a:spcPts val="600"/>
              </a:spcBef>
              <a:spcAft>
                <a:spcPts val="600"/>
              </a:spcAft>
            </a:pPr>
            <a:r>
              <a:rPr lang="en-US" sz="1200" dirty="0">
                <a:latin typeface="Krub" panose="00000500000000000000" pitchFamily="2" charset="-34"/>
                <a:cs typeface="Krub" panose="00000500000000000000" pitchFamily="2" charset="-34"/>
              </a:rPr>
              <a:t>This dashboard includes 3 charts:</a:t>
            </a:r>
          </a:p>
          <a:p>
            <a:pPr marL="171450" lvl="2" indent="-171450">
              <a:lnSpc>
                <a:spcPct val="130000"/>
              </a:lnSpc>
              <a:spcBef>
                <a:spcPts val="600"/>
              </a:spcBef>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Restaurant Name</a:t>
            </a:r>
          </a:p>
          <a:p>
            <a:pPr marL="171450" lvl="2" indent="-171450">
              <a:lnSpc>
                <a:spcPct val="130000"/>
              </a:lnSpc>
              <a:spcBef>
                <a:spcPts val="600"/>
              </a:spcBef>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Category with Delivery Time and Delivery Fee</a:t>
            </a:r>
          </a:p>
          <a:p>
            <a:pPr marL="171450" lvl="2" indent="-171450">
              <a:lnSpc>
                <a:spcPct val="130000"/>
              </a:lnSpc>
              <a:spcBef>
                <a:spcPts val="600"/>
              </a:spcBef>
              <a:spcAft>
                <a:spcPts val="600"/>
              </a:spcAft>
              <a:buFont typeface="Wingdings" panose="05000000000000000000" pitchFamily="2" charset="2"/>
              <a:buChar char="§"/>
            </a:pPr>
            <a:r>
              <a:rPr lang="en-US" sz="1200" dirty="0">
                <a:latin typeface="Krub" panose="00000500000000000000" pitchFamily="2" charset="-34"/>
                <a:cs typeface="Krub" panose="00000500000000000000" pitchFamily="2" charset="-34"/>
              </a:rPr>
              <a:t>Category with Rating and Total tag</a:t>
            </a:r>
          </a:p>
          <a:p>
            <a:pPr>
              <a:lnSpc>
                <a:spcPct val="130000"/>
              </a:lnSpc>
              <a:spcBef>
                <a:spcPts val="600"/>
              </a:spcBef>
              <a:spcAft>
                <a:spcPts val="600"/>
              </a:spcAft>
            </a:pPr>
            <a:r>
              <a:rPr lang="en-US" sz="1200" dirty="0">
                <a:latin typeface="Krub" panose="00000500000000000000" pitchFamily="2" charset="-34"/>
                <a:cs typeface="Krub" panose="00000500000000000000" pitchFamily="2" charset="-34"/>
              </a:rPr>
              <a:t>The graph shows the sales and rating of the dishes of all the restaurants. Based on the overall chart, it is possible to infer the top types of dishes with the most total delivery costs as well as deliveries such as </a:t>
            </a:r>
            <a:r>
              <a:rPr lang="en-US" sz="1200" dirty="0" err="1">
                <a:latin typeface="Krub" panose="00000500000000000000" pitchFamily="2" charset="-34"/>
                <a:cs typeface="Krub" panose="00000500000000000000" pitchFamily="2" charset="-34"/>
              </a:rPr>
              <a:t>Lanches</a:t>
            </a:r>
            <a:r>
              <a:rPr lang="en-US" sz="1200" dirty="0">
                <a:latin typeface="Krub" panose="00000500000000000000" pitchFamily="2" charset="-34"/>
                <a:cs typeface="Krub" panose="00000500000000000000" pitchFamily="2" charset="-34"/>
              </a:rPr>
              <a:t>, Pizza, </a:t>
            </a:r>
            <a:r>
              <a:rPr lang="en-US" sz="1200" dirty="0" err="1">
                <a:latin typeface="Krub" panose="00000500000000000000" pitchFamily="2" charset="-34"/>
                <a:cs typeface="Krub" panose="00000500000000000000" pitchFamily="2" charset="-34"/>
              </a:rPr>
              <a:t>Doces</a:t>
            </a:r>
            <a:r>
              <a:rPr lang="en-US" sz="1200" dirty="0">
                <a:latin typeface="Krub" panose="00000500000000000000" pitchFamily="2" charset="-34"/>
                <a:cs typeface="Krub" panose="00000500000000000000" pitchFamily="2" charset="-34"/>
              </a:rPr>
              <a:t> &amp; Bolos. Along with the chart of the evaluation as well as the advertising of the dishes, the dishes just mentioned also have a high number of reviews and run ads in the top. Thus, it can be concluded that these dishes are the best sellers, loved by customers in restaurants. In addition, when clicking on each restaurant, you can see the evaluation data corresponding to the types of dishes of that restaurant, which can help restaurant managers come up with business strategies, boost sales for each restaurant. specific restaurant.</a:t>
            </a:r>
          </a:p>
        </p:txBody>
      </p:sp>
    </p:spTree>
    <p:extLst>
      <p:ext uri="{BB962C8B-B14F-4D97-AF65-F5344CB8AC3E}">
        <p14:creationId xmlns:p14="http://schemas.microsoft.com/office/powerpoint/2010/main" val="2784868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p:nvPr/>
        </p:nvSpPr>
        <p:spPr>
          <a:xfrm>
            <a:off x="1898795" y="1840015"/>
            <a:ext cx="1104810" cy="108381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txBox="1">
            <a:spLocks noGrp="1"/>
          </p:cNvSpPr>
          <p:nvPr>
            <p:ph type="title"/>
          </p:nvPr>
        </p:nvSpPr>
        <p:spPr>
          <a:xfrm>
            <a:off x="3268074" y="1884025"/>
            <a:ext cx="5790581"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Point of View</a:t>
            </a:r>
            <a:endParaRPr dirty="0"/>
          </a:p>
        </p:txBody>
      </p:sp>
      <p:sp>
        <p:nvSpPr>
          <p:cNvPr id="496" name="Google Shape;496;p34"/>
          <p:cNvSpPr txBox="1">
            <a:spLocks noGrp="1"/>
          </p:cNvSpPr>
          <p:nvPr>
            <p:ph type="title" idx="2"/>
          </p:nvPr>
        </p:nvSpPr>
        <p:spPr>
          <a:xfrm>
            <a:off x="1898745" y="1893417"/>
            <a:ext cx="110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98" name="Google Shape;498;p34"/>
          <p:cNvGrpSpPr/>
          <p:nvPr/>
        </p:nvGrpSpPr>
        <p:grpSpPr>
          <a:xfrm>
            <a:off x="14821745" y="-11272284"/>
            <a:ext cx="7434631" cy="3914060"/>
            <a:chOff x="14821745" y="-11272284"/>
            <a:chExt cx="7434631" cy="3914060"/>
          </a:xfrm>
        </p:grpSpPr>
        <p:sp>
          <p:nvSpPr>
            <p:cNvPr id="499" name="Google Shape;499;p34"/>
            <p:cNvSpPr/>
            <p:nvPr/>
          </p:nvSpPr>
          <p:spPr>
            <a:xfrm rot="-9601055" flipH="1">
              <a:off x="14844252" y="-10500299"/>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9475604" flipH="1">
              <a:off x="15600829" y="-9913101"/>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5019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41"/>
          <p:cNvSpPr txBox="1">
            <a:spLocks noGrp="1"/>
          </p:cNvSpPr>
          <p:nvPr>
            <p:ph type="subTitle" idx="1"/>
          </p:nvPr>
        </p:nvSpPr>
        <p:spPr>
          <a:xfrm>
            <a:off x="1676400" y="1635174"/>
            <a:ext cx="6599420" cy="3239085"/>
          </a:xfrm>
          <a:prstGeom prst="rect">
            <a:avLst/>
          </a:prstGeom>
        </p:spPr>
        <p:txBody>
          <a:bodyPr spcFirstLastPara="1" wrap="square" lIns="91425" tIns="91425" rIns="91425" bIns="91425" anchor="b" anchorCtr="0">
            <a:noAutofit/>
          </a:bodyPr>
          <a:lstStyle/>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Enterprise data gaps may be found through BI. Through it, we are able to reprocess the data and assess the work that has to be done for the company.</a:t>
            </a:r>
          </a:p>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 </a:t>
            </a:r>
          </a:p>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BI actively supports the way our business is run while also assisting in cost and uptime optimization.</a:t>
            </a:r>
          </a:p>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 </a:t>
            </a:r>
          </a:p>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The analysis and prediction of BI helps businesses understand customer behavior. Through that, we can make appropriate decisions to attract customers and increase revenue for the company.</a:t>
            </a:r>
          </a:p>
          <a:p>
            <a:pPr marL="0" marR="0">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 </a:t>
            </a:r>
          </a:p>
          <a:p>
            <a:pPr marL="0" marR="0" algn="l">
              <a:spcBef>
                <a:spcPts val="0"/>
              </a:spcBef>
              <a:spcAft>
                <a:spcPts val="0"/>
              </a:spcAft>
            </a:pPr>
            <a:r>
              <a:rPr lang="en-US" sz="1500" dirty="0">
                <a:effectLst/>
                <a:latin typeface="Krub" panose="00000500000000000000" pitchFamily="2" charset="-34"/>
                <a:ea typeface="SimSun" panose="02010600030101010101" pitchFamily="2" charset="-122"/>
                <a:cs typeface="Krub" panose="00000500000000000000" pitchFamily="2" charset="-34"/>
              </a:rPr>
              <a:t>For example, we use tableau to find out which dishes and services are most used in a restaurant</a:t>
            </a:r>
          </a:p>
          <a:p>
            <a:pPr marL="0" lvl="0" indent="0" algn="ctr" rtl="0">
              <a:spcBef>
                <a:spcPts val="0"/>
              </a:spcBef>
              <a:spcAft>
                <a:spcPts val="0"/>
              </a:spcAft>
              <a:buNone/>
            </a:pPr>
            <a:endParaRPr lang="en-US" sz="1500" dirty="0">
              <a:latin typeface="Krub" panose="00000500000000000000" pitchFamily="2" charset="-34"/>
              <a:cs typeface="Krub" panose="00000500000000000000" pitchFamily="2" charset="-34"/>
            </a:endParaRPr>
          </a:p>
        </p:txBody>
      </p:sp>
      <p:sp>
        <p:nvSpPr>
          <p:cNvPr id="732" name="Google Shape;732;p41"/>
          <p:cNvSpPr txBox="1">
            <a:spLocks noGrp="1"/>
          </p:cNvSpPr>
          <p:nvPr>
            <p:ph type="subTitle" idx="2"/>
          </p:nvPr>
        </p:nvSpPr>
        <p:spPr>
          <a:xfrm>
            <a:off x="1061720" y="324060"/>
            <a:ext cx="748792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How business intelligence tools can contribute to effective decision-making</a:t>
            </a:r>
            <a:r>
              <a:rPr lang="en" dirty="0"/>
              <a:t>-</a:t>
            </a:r>
            <a:endParaRPr dirty="0"/>
          </a:p>
        </p:txBody>
      </p:sp>
    </p:spTree>
    <p:extLst>
      <p:ext uri="{BB962C8B-B14F-4D97-AF65-F5344CB8AC3E}">
        <p14:creationId xmlns:p14="http://schemas.microsoft.com/office/powerpoint/2010/main" val="1311110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71" name="Google Shape;971;p50"/>
          <p:cNvSpPr txBox="1">
            <a:spLocks noGrp="1"/>
          </p:cNvSpPr>
          <p:nvPr>
            <p:ph type="title"/>
          </p:nvPr>
        </p:nvSpPr>
        <p:spPr>
          <a:xfrm>
            <a:off x="1117715" y="23928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500" dirty="0"/>
              <a:t>Evaluate how they can use BI tools for extend their target audience and make them more competitive within the market.</a:t>
            </a:r>
            <a:endParaRPr sz="2500" dirty="0"/>
          </a:p>
        </p:txBody>
      </p:sp>
      <p:sp>
        <p:nvSpPr>
          <p:cNvPr id="972" name="Google Shape;972;p50"/>
          <p:cNvSpPr txBox="1">
            <a:spLocks noGrp="1"/>
          </p:cNvSpPr>
          <p:nvPr>
            <p:ph type="subTitle" idx="4294967295"/>
          </p:nvPr>
        </p:nvSpPr>
        <p:spPr>
          <a:xfrm>
            <a:off x="868680" y="3426054"/>
            <a:ext cx="7650480" cy="502800"/>
          </a:xfrm>
          <a:prstGeom prst="rect">
            <a:avLst/>
          </a:prstGeom>
        </p:spPr>
        <p:txBody>
          <a:bodyPr spcFirstLastPara="1" wrap="square" lIns="91425" tIns="91425" rIns="91425" bIns="91425" anchor="b" anchorCtr="0">
            <a:noAutofit/>
          </a:bodyPr>
          <a:lstStyle/>
          <a:p>
            <a:pPr marL="365760" indent="0" algn="ctr">
              <a:buNone/>
            </a:pPr>
            <a:r>
              <a:rPr lang="en-US" sz="1600" dirty="0">
                <a:effectLst/>
                <a:latin typeface="Krub" panose="00000500000000000000" pitchFamily="2" charset="-34"/>
                <a:ea typeface="SimSun" panose="02010600030101010101" pitchFamily="2" charset="-122"/>
                <a:cs typeface="Krub" panose="00000500000000000000" pitchFamily="2" charset="-34"/>
              </a:rPr>
              <a:t>After researching and analyzing data from tableau, we get detailed information about the most used products and services in restaurants such as price, quality, customer feedback about the restaurant. food, thereby focusing on improving the maximum quality, using discount programs for that food to attract more customers.</a:t>
            </a:r>
          </a:p>
          <a:p>
            <a:pPr marL="365760" lvl="0" indent="0" algn="l" rtl="0">
              <a:spcBef>
                <a:spcPts val="0"/>
              </a:spcBef>
              <a:spcAft>
                <a:spcPts val="0"/>
              </a:spcAft>
              <a:buNone/>
            </a:pPr>
            <a:endParaRPr sz="1600" dirty="0">
              <a:latin typeface="Krub" panose="00000500000000000000" pitchFamily="2" charset="-34"/>
              <a:ea typeface="Segoe UI Emoji" panose="020B0502040204020203" pitchFamily="34" charset="0"/>
              <a:cs typeface="Krub" panose="00000500000000000000" pitchFamily="2" charset="-34"/>
              <a:sym typeface="Elsi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41"/>
          <p:cNvSpPr txBox="1">
            <a:spLocks noGrp="1"/>
          </p:cNvSpPr>
          <p:nvPr>
            <p:ph type="subTitle" idx="1"/>
          </p:nvPr>
        </p:nvSpPr>
        <p:spPr>
          <a:xfrm>
            <a:off x="365764" y="3450696"/>
            <a:ext cx="4027485" cy="1072274"/>
          </a:xfrm>
          <a:prstGeom prst="rect">
            <a:avLst/>
          </a:prstGeom>
        </p:spPr>
        <p:txBody>
          <a:bodyPr spcFirstLastPara="1" wrap="square" lIns="91425" tIns="91425" rIns="91425" bIns="91425" anchor="b" anchorCtr="0">
            <a:noAutofit/>
          </a:bodyPr>
          <a:lstStyle/>
          <a:p>
            <a:pPr marL="0" marR="0" indent="0" algn="l">
              <a:lnSpc>
                <a:spcPct val="140000"/>
              </a:lnSpc>
              <a:spcBef>
                <a:spcPts val="0"/>
              </a:spcBef>
              <a:spcAft>
                <a:spcPts val="600"/>
              </a:spcAft>
            </a:pPr>
            <a:r>
              <a:rPr lang="en-US" sz="1500" b="1" dirty="0">
                <a:latin typeface="Krub" panose="00000500000000000000" pitchFamily="2" charset="-34"/>
                <a:cs typeface="Krub" panose="00000500000000000000" pitchFamily="2" charset="-34"/>
              </a:rPr>
              <a:t>1. Customer information:</a:t>
            </a:r>
          </a:p>
          <a:p>
            <a:pPr marL="0" marR="0" indent="0" algn="l">
              <a:lnSpc>
                <a:spcPct val="140000"/>
              </a:lnSpc>
              <a:spcBef>
                <a:spcPts val="0"/>
              </a:spcBef>
              <a:spcAft>
                <a:spcPts val="600"/>
              </a:spcAft>
            </a:pPr>
            <a:r>
              <a:rPr lang="en-US" sz="1500" dirty="0">
                <a:latin typeface="Krub" panose="00000500000000000000" pitchFamily="2" charset="-34"/>
                <a:cs typeface="Krub" panose="00000500000000000000" pitchFamily="2" charset="-34"/>
              </a:rPr>
              <a:t>Collection of personal information is to create a database to collect personal information of customers at the store. Personal information of customers includes name, age, date of birth, email, gender, home address, phone number, information about personal payment transactions.</a:t>
            </a:r>
          </a:p>
        </p:txBody>
      </p:sp>
      <p:sp>
        <p:nvSpPr>
          <p:cNvPr id="4" name="Google Shape;495;p34">
            <a:extLst>
              <a:ext uri="{FF2B5EF4-FFF2-40B4-BE49-F238E27FC236}">
                <a16:creationId xmlns:a16="http://schemas.microsoft.com/office/drawing/2014/main" id="{50B2E328-78EB-4072-9E21-E9BD3A728BBA}"/>
              </a:ext>
            </a:extLst>
          </p:cNvPr>
          <p:cNvSpPr txBox="1">
            <a:spLocks noGrp="1"/>
          </p:cNvSpPr>
          <p:nvPr>
            <p:ph type="title"/>
          </p:nvPr>
        </p:nvSpPr>
        <p:spPr>
          <a:xfrm>
            <a:off x="2788014" y="361979"/>
            <a:ext cx="5790581"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Legal Issues</a:t>
            </a:r>
          </a:p>
        </p:txBody>
      </p:sp>
      <p:pic>
        <p:nvPicPr>
          <p:cNvPr id="3074" name="Picture 2" descr="What are the legal issues in business?">
            <a:extLst>
              <a:ext uri="{FF2B5EF4-FFF2-40B4-BE49-F238E27FC236}">
                <a16:creationId xmlns:a16="http://schemas.microsoft.com/office/drawing/2014/main" id="{25D631FA-82F1-43C4-974C-FE40EB527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69" y="1310459"/>
            <a:ext cx="3424871" cy="2282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u thập thông tin khách hàng: Cách thức và thời điểm">
            <a:extLst>
              <a:ext uri="{FF2B5EF4-FFF2-40B4-BE49-F238E27FC236}">
                <a16:creationId xmlns:a16="http://schemas.microsoft.com/office/drawing/2014/main" id="{340A347C-63C3-4087-A9C9-7EC87495D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896" y="2845679"/>
            <a:ext cx="3052470" cy="2282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218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41"/>
          <p:cNvSpPr txBox="1">
            <a:spLocks noGrp="1"/>
          </p:cNvSpPr>
          <p:nvPr>
            <p:ph type="subTitle" idx="1"/>
          </p:nvPr>
        </p:nvSpPr>
        <p:spPr>
          <a:xfrm>
            <a:off x="876304" y="3690226"/>
            <a:ext cx="7825736" cy="1072274"/>
          </a:xfrm>
          <a:prstGeom prst="rect">
            <a:avLst/>
          </a:prstGeom>
        </p:spPr>
        <p:txBody>
          <a:bodyPr spcFirstLastPara="1" wrap="square" lIns="91425" tIns="91425" rIns="91425" bIns="91425" anchor="b" anchorCtr="0">
            <a:noAutofit/>
          </a:bodyPr>
          <a:lstStyle/>
          <a:p>
            <a:pPr marL="285750" marR="0" indent="-285750" algn="l">
              <a:lnSpc>
                <a:spcPct val="130000"/>
              </a:lnSpc>
              <a:spcBef>
                <a:spcPts val="0"/>
              </a:spcBef>
              <a:spcAft>
                <a:spcPts val="0"/>
              </a:spcAft>
              <a:buFont typeface="Arial" panose="020B0604020202020204" pitchFamily="34" charset="0"/>
              <a:buChar char="•"/>
            </a:pPr>
            <a:r>
              <a:rPr lang="vi-VN" sz="1400" dirty="0">
                <a:latin typeface="Krub" panose="00000500000000000000" pitchFamily="2" charset="-34"/>
                <a:cs typeface="Krub" panose="00000500000000000000" pitchFamily="2" charset="-34"/>
              </a:rPr>
              <a:t> </a:t>
            </a:r>
            <a:r>
              <a:rPr lang="en-US" sz="1400" dirty="0">
                <a:latin typeface="Krub" panose="00000500000000000000" pitchFamily="2" charset="-34"/>
                <a:cs typeface="Krub" panose="00000500000000000000" pitchFamily="2" charset="-34"/>
              </a:rPr>
              <a:t>Get information to deliver food to customers</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The collected personal information will be stored and managed by the restaurant to meet the needs of customers in the transaction.</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Customers can book a table in advance</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Customers can pay online every time they dine and leave transaction information for the store to confirm the information.</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Used to accumulate points and provide services to customers through discounts and promotions.</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Restaurants can easily approach old customers by exploiting existing customer data, improving and adjusting services appropriately, thereby expanding market share.</a:t>
            </a:r>
          </a:p>
          <a:p>
            <a:pPr marL="285750" marR="0" indent="-285750" algn="l">
              <a:lnSpc>
                <a:spcPct val="130000"/>
              </a:lnSpc>
              <a:spcBef>
                <a:spcPts val="0"/>
              </a:spcBef>
              <a:spcAft>
                <a:spcPts val="600"/>
              </a:spcAft>
              <a:buFont typeface="Arial" panose="020B0604020202020204" pitchFamily="34" charset="0"/>
              <a:buChar char="•"/>
            </a:pPr>
            <a:r>
              <a:rPr lang="en-US" sz="1400" dirty="0">
                <a:latin typeface="Krub" panose="00000500000000000000" pitchFamily="2" charset="-34"/>
                <a:cs typeface="Krub" panose="00000500000000000000" pitchFamily="2" charset="-34"/>
              </a:rPr>
              <a:t>Create food customer surveys</a:t>
            </a:r>
          </a:p>
        </p:txBody>
      </p:sp>
      <p:sp>
        <p:nvSpPr>
          <p:cNvPr id="4" name="Google Shape;495;p34">
            <a:extLst>
              <a:ext uri="{FF2B5EF4-FFF2-40B4-BE49-F238E27FC236}">
                <a16:creationId xmlns:a16="http://schemas.microsoft.com/office/drawing/2014/main" id="{50B2E328-78EB-4072-9E21-E9BD3A728BBA}"/>
              </a:ext>
            </a:extLst>
          </p:cNvPr>
          <p:cNvSpPr txBox="1">
            <a:spLocks noGrp="1"/>
          </p:cNvSpPr>
          <p:nvPr>
            <p:ph type="title"/>
          </p:nvPr>
        </p:nvSpPr>
        <p:spPr>
          <a:xfrm>
            <a:off x="1561194" y="137160"/>
            <a:ext cx="691986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Purpose of use information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41"/>
          <p:cNvSpPr txBox="1">
            <a:spLocks noGrp="1"/>
          </p:cNvSpPr>
          <p:nvPr>
            <p:ph type="subTitle" idx="1"/>
          </p:nvPr>
        </p:nvSpPr>
        <p:spPr>
          <a:xfrm>
            <a:off x="891544" y="740213"/>
            <a:ext cx="7825736" cy="3663074"/>
          </a:xfrm>
          <a:prstGeom prst="rect">
            <a:avLst/>
          </a:prstGeom>
        </p:spPr>
        <p:txBody>
          <a:bodyPr spcFirstLastPara="1" wrap="square" lIns="91425" tIns="91425" rIns="91425" bIns="91425" anchor="b" anchorCtr="0">
            <a:noAutofit/>
          </a:bodyPr>
          <a:lstStyle/>
          <a:p>
            <a:pPr marL="285750" marR="0" indent="-285750" algn="l">
              <a:lnSpc>
                <a:spcPct val="150000"/>
              </a:lnSpc>
              <a:spcBef>
                <a:spcPts val="0"/>
              </a:spcBef>
              <a:spcAft>
                <a:spcPts val="600"/>
              </a:spcAft>
              <a:buFont typeface="Wingdings" panose="05000000000000000000" pitchFamily="2" charset="2"/>
              <a:buChar char="ü"/>
            </a:pPr>
            <a:r>
              <a:rPr lang="en-US" sz="1400" dirty="0">
                <a:latin typeface="Krub" panose="00000500000000000000" pitchFamily="2" charset="-34"/>
                <a:cs typeface="Krub" panose="00000500000000000000" pitchFamily="2" charset="-34"/>
              </a:rPr>
              <a:t>Clearly and publicly inform customers about the purpose of collecting and using customer information before performing these activities</a:t>
            </a:r>
          </a:p>
          <a:p>
            <a:pPr marL="285750" marR="0" indent="-285750" algn="l">
              <a:lnSpc>
                <a:spcPct val="150000"/>
              </a:lnSpc>
              <a:spcBef>
                <a:spcPts val="0"/>
              </a:spcBef>
              <a:spcAft>
                <a:spcPts val="600"/>
              </a:spcAft>
              <a:buFont typeface="Wingdings" panose="05000000000000000000" pitchFamily="2" charset="2"/>
              <a:buChar char="ü"/>
            </a:pPr>
            <a:r>
              <a:rPr lang="en-US" sz="1400" dirty="0">
                <a:latin typeface="Krub" panose="00000500000000000000" pitchFamily="2" charset="-34"/>
                <a:cs typeface="Krub" panose="00000500000000000000" pitchFamily="2" charset="-34"/>
              </a:rPr>
              <a:t>Use the information for the right purposes as notified to the customer and agreed by the customer.</a:t>
            </a:r>
          </a:p>
          <a:p>
            <a:pPr marL="285750" marR="0" indent="-285750" algn="l">
              <a:lnSpc>
                <a:spcPct val="150000"/>
              </a:lnSpc>
              <a:spcBef>
                <a:spcPts val="0"/>
              </a:spcBef>
              <a:spcAft>
                <a:spcPts val="600"/>
              </a:spcAft>
              <a:buFont typeface="Wingdings" panose="05000000000000000000" pitchFamily="2" charset="2"/>
              <a:buChar char="ü"/>
            </a:pPr>
            <a:r>
              <a:rPr lang="en-US" sz="1400" dirty="0">
                <a:latin typeface="Krub" panose="00000500000000000000" pitchFamily="2" charset="-34"/>
                <a:cs typeface="Krub" panose="00000500000000000000" pitchFamily="2" charset="-34"/>
              </a:rPr>
              <a:t>Ensure safety, security, accuracy in the collection process</a:t>
            </a:r>
          </a:p>
          <a:p>
            <a:pPr marL="285750" marR="0" indent="-285750" algn="l">
              <a:lnSpc>
                <a:spcPct val="150000"/>
              </a:lnSpc>
              <a:spcBef>
                <a:spcPts val="0"/>
              </a:spcBef>
              <a:spcAft>
                <a:spcPts val="600"/>
              </a:spcAft>
              <a:buFont typeface="Wingdings" panose="05000000000000000000" pitchFamily="2" charset="2"/>
              <a:buChar char="ü"/>
            </a:pPr>
            <a:r>
              <a:rPr lang="en-US" sz="1400" dirty="0">
                <a:latin typeface="Krub" panose="00000500000000000000" pitchFamily="2" charset="-34"/>
                <a:cs typeface="Krub" panose="00000500000000000000" pitchFamily="2" charset="-34"/>
              </a:rPr>
              <a:t>The restaurant will not provide or share customer's personal information to third parties, unless requested by a competent authority or with the consent of that customer.</a:t>
            </a:r>
          </a:p>
        </p:txBody>
      </p:sp>
      <p:sp>
        <p:nvSpPr>
          <p:cNvPr id="4" name="Google Shape;495;p34">
            <a:extLst>
              <a:ext uri="{FF2B5EF4-FFF2-40B4-BE49-F238E27FC236}">
                <a16:creationId xmlns:a16="http://schemas.microsoft.com/office/drawing/2014/main" id="{50B2E328-78EB-4072-9E21-E9BD3A728BBA}"/>
              </a:ext>
            </a:extLst>
          </p:cNvPr>
          <p:cNvSpPr txBox="1">
            <a:spLocks noGrp="1"/>
          </p:cNvSpPr>
          <p:nvPr>
            <p:ph type="title"/>
          </p:nvPr>
        </p:nvSpPr>
        <p:spPr>
          <a:xfrm>
            <a:off x="1561194" y="137160"/>
            <a:ext cx="691986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Legal policies used by the restaurant</a:t>
            </a:r>
          </a:p>
        </p:txBody>
      </p:sp>
    </p:spTree>
    <p:extLst>
      <p:ext uri="{BB962C8B-B14F-4D97-AF65-F5344CB8AC3E}">
        <p14:creationId xmlns:p14="http://schemas.microsoft.com/office/powerpoint/2010/main" val="757214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C1068-162D-70CA-CC9C-4FCAD1354182}"/>
              </a:ext>
            </a:extLst>
          </p:cNvPr>
          <p:cNvSpPr>
            <a:spLocks noGrp="1"/>
          </p:cNvSpPr>
          <p:nvPr>
            <p:ph type="subTitle" idx="1"/>
          </p:nvPr>
        </p:nvSpPr>
        <p:spPr>
          <a:xfrm>
            <a:off x="939300" y="2725787"/>
            <a:ext cx="7265400" cy="1740300"/>
          </a:xfrm>
        </p:spPr>
        <p:txBody>
          <a:bodyPr/>
          <a:lstStyle/>
          <a:p>
            <a:pPr marL="311150" indent="-171450" algn="just">
              <a:buFont typeface="Arial" panose="020B0604020202020204" pitchFamily="34" charset="0"/>
              <a:buChar char="•"/>
            </a:pPr>
            <a:r>
              <a:rPr lang="en-US" sz="1200" dirty="0" err="1"/>
              <a:t>Huy</a:t>
            </a:r>
            <a:r>
              <a:rPr lang="en-US" sz="1200" dirty="0"/>
              <a:t>: Process and clean data files of datasets in Python, draw chart rating and price range of restaurants with explanations, draw dashboards on relationships between elements and categories with explanations, manage progress and controls. distribute work to members.</a:t>
            </a:r>
            <a:endParaRPr lang="vi-VN" sz="1200" dirty="0"/>
          </a:p>
          <a:p>
            <a:pPr marL="311150" indent="-171450" algn="just">
              <a:buFont typeface="Arial" panose="020B0604020202020204" pitchFamily="34" charset="0"/>
              <a:buChar char="•"/>
            </a:pPr>
            <a:endParaRPr lang="en-US" sz="1200" dirty="0"/>
          </a:p>
          <a:p>
            <a:pPr marL="311150" indent="-171450" algn="just">
              <a:buFont typeface="Arial" panose="020B0604020202020204" pitchFamily="34" charset="0"/>
              <a:buChar char="•"/>
            </a:pPr>
            <a:r>
              <a:rPr lang="en-US" sz="1200" dirty="0"/>
              <a:t>Hung: General concept of BI, examples of applying BI to business, concepts of BI tools, drawing chart name and tags of restaurant with explanation, drawing dashboard the relationship between elements and categories , BI tools contribute to decision making and broaden the target </a:t>
            </a:r>
            <a:r>
              <a:rPr lang="vi-VN" sz="1200" dirty="0"/>
              <a:t>audience.</a:t>
            </a:r>
          </a:p>
          <a:p>
            <a:pPr marL="311150" indent="-171450" algn="just">
              <a:buFont typeface="Arial" panose="020B0604020202020204" pitchFamily="34" charset="0"/>
              <a:buChar char="•"/>
            </a:pPr>
            <a:endParaRPr lang="en-US" sz="1200" dirty="0"/>
          </a:p>
          <a:p>
            <a:pPr marL="311150" indent="-171450" algn="just">
              <a:buFont typeface="Arial" panose="020B0604020202020204" pitchFamily="34" charset="0"/>
              <a:buChar char="•"/>
            </a:pPr>
            <a:r>
              <a:rPr lang="en-US" sz="1200" dirty="0"/>
              <a:t>Duong: BI techniques also with real examples, some examples of BI tools, draw chart rating of category and chart about delivery of restaurants with explanation, draw a review dashboard of the same restaurants. with explanation, power point design support.</a:t>
            </a:r>
            <a:endParaRPr lang="vi-VN" sz="1200" dirty="0"/>
          </a:p>
          <a:p>
            <a:pPr marL="311150" indent="-171450" algn="just">
              <a:buFont typeface="Arial" panose="020B0604020202020204" pitchFamily="34" charset="0"/>
              <a:buChar char="•"/>
            </a:pPr>
            <a:endParaRPr lang="en-US" sz="1200" dirty="0"/>
          </a:p>
          <a:p>
            <a:pPr marL="311150" indent="-171450" algn="just">
              <a:buFont typeface="Arial" panose="020B0604020202020204" pitchFamily="34" charset="0"/>
              <a:buChar char="•"/>
            </a:pPr>
            <a:r>
              <a:rPr lang="en-US" sz="1200" dirty="0"/>
              <a:t>Minh: The concept of the BI tool with corresponding examples, draw the restaurant rating and total tag chart and the rating of restaurant chart with explanations, draw the restaurant's food review dashboard, the legal requirements for the restaurant. with restaurant, power point design.</a:t>
            </a:r>
            <a:endParaRPr lang="en-GB" sz="1200" dirty="0"/>
          </a:p>
        </p:txBody>
      </p:sp>
      <p:sp>
        <p:nvSpPr>
          <p:cNvPr id="4" name="Subtitle 3">
            <a:extLst>
              <a:ext uri="{FF2B5EF4-FFF2-40B4-BE49-F238E27FC236}">
                <a16:creationId xmlns:a16="http://schemas.microsoft.com/office/drawing/2014/main" id="{1C4DC94C-A0DC-A69B-9CBB-70EC157821A1}"/>
              </a:ext>
            </a:extLst>
          </p:cNvPr>
          <p:cNvSpPr>
            <a:spLocks noGrp="1"/>
          </p:cNvSpPr>
          <p:nvPr>
            <p:ph type="subTitle" idx="2"/>
          </p:nvPr>
        </p:nvSpPr>
        <p:spPr>
          <a:xfrm>
            <a:off x="2521003" y="351206"/>
            <a:ext cx="4101994" cy="409500"/>
          </a:xfrm>
        </p:spPr>
        <p:txBody>
          <a:bodyPr/>
          <a:lstStyle/>
          <a:p>
            <a:r>
              <a:rPr lang="en-GB" dirty="0"/>
              <a:t>Rate team members</a:t>
            </a:r>
          </a:p>
        </p:txBody>
      </p:sp>
    </p:spTree>
    <p:extLst>
      <p:ext uri="{BB962C8B-B14F-4D97-AF65-F5344CB8AC3E}">
        <p14:creationId xmlns:p14="http://schemas.microsoft.com/office/powerpoint/2010/main" val="204617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3"/>
          <p:cNvSpPr/>
          <p:nvPr/>
        </p:nvSpPr>
        <p:spPr>
          <a:xfrm>
            <a:off x="2901580" y="3730994"/>
            <a:ext cx="852413" cy="83621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2869630" y="2618118"/>
            <a:ext cx="852413" cy="83621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2901580" y="1334544"/>
            <a:ext cx="852413" cy="83621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txBox="1">
            <a:spLocks noGrp="1"/>
          </p:cNvSpPr>
          <p:nvPr>
            <p:ph type="subTitle" idx="5"/>
          </p:nvPr>
        </p:nvSpPr>
        <p:spPr>
          <a:xfrm>
            <a:off x="3835305" y="1204574"/>
            <a:ext cx="2367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General BI</a:t>
            </a:r>
            <a:endParaRPr dirty="0"/>
          </a:p>
        </p:txBody>
      </p:sp>
      <p:sp>
        <p:nvSpPr>
          <p:cNvPr id="472" name="Google Shape;472;p33"/>
          <p:cNvSpPr txBox="1">
            <a:spLocks noGrp="1"/>
          </p:cNvSpPr>
          <p:nvPr>
            <p:ph type="title"/>
          </p:nvPr>
        </p:nvSpPr>
        <p:spPr>
          <a:xfrm>
            <a:off x="2901492" y="1403099"/>
            <a:ext cx="788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b="0" dirty="0"/>
              <a:t>01</a:t>
            </a:r>
            <a:endParaRPr sz="3700" b="0" dirty="0"/>
          </a:p>
        </p:txBody>
      </p:sp>
      <p:sp>
        <p:nvSpPr>
          <p:cNvPr id="473" name="Google Shape;473;p33"/>
          <p:cNvSpPr txBox="1">
            <a:spLocks noGrp="1"/>
          </p:cNvSpPr>
          <p:nvPr>
            <p:ph type="subTitle" idx="1"/>
          </p:nvPr>
        </p:nvSpPr>
        <p:spPr>
          <a:xfrm>
            <a:off x="3835305" y="1629479"/>
            <a:ext cx="2367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Define, example, BI techniques, BI tool</a:t>
            </a:r>
            <a:endParaRPr dirty="0"/>
          </a:p>
        </p:txBody>
      </p:sp>
      <p:sp>
        <p:nvSpPr>
          <p:cNvPr id="474" name="Google Shape;474;p33"/>
          <p:cNvSpPr txBox="1">
            <a:spLocks noGrp="1"/>
          </p:cNvSpPr>
          <p:nvPr>
            <p:ph type="title" idx="2"/>
          </p:nvPr>
        </p:nvSpPr>
        <p:spPr>
          <a:xfrm>
            <a:off x="2901492" y="3799599"/>
            <a:ext cx="788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b="0"/>
              <a:t>0</a:t>
            </a:r>
            <a:r>
              <a:rPr lang="en" sz="3700"/>
              <a:t>3</a:t>
            </a:r>
            <a:endParaRPr sz="3700" b="0"/>
          </a:p>
        </p:txBody>
      </p:sp>
      <p:sp>
        <p:nvSpPr>
          <p:cNvPr id="475" name="Google Shape;475;p3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76" name="Google Shape;476;p33"/>
          <p:cNvSpPr txBox="1">
            <a:spLocks noGrp="1"/>
          </p:cNvSpPr>
          <p:nvPr>
            <p:ph type="title" idx="7"/>
          </p:nvPr>
        </p:nvSpPr>
        <p:spPr>
          <a:xfrm>
            <a:off x="2901492" y="2686693"/>
            <a:ext cx="788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77" name="Google Shape;477;p33"/>
          <p:cNvSpPr txBox="1">
            <a:spLocks noGrp="1"/>
          </p:cNvSpPr>
          <p:nvPr>
            <p:ph type="subTitle" idx="8"/>
          </p:nvPr>
        </p:nvSpPr>
        <p:spPr>
          <a:xfrm>
            <a:off x="3835305" y="3120307"/>
            <a:ext cx="2367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Chart, dashboard</a:t>
            </a:r>
            <a:endParaRPr dirty="0"/>
          </a:p>
        </p:txBody>
      </p:sp>
      <p:sp>
        <p:nvSpPr>
          <p:cNvPr id="478" name="Google Shape;478;p33"/>
          <p:cNvSpPr txBox="1">
            <a:spLocks noGrp="1"/>
          </p:cNvSpPr>
          <p:nvPr>
            <p:ph type="subTitle" idx="9"/>
          </p:nvPr>
        </p:nvSpPr>
        <p:spPr>
          <a:xfrm>
            <a:off x="3835305" y="2695398"/>
            <a:ext cx="2367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Demonstration about BI</a:t>
            </a:r>
            <a:endParaRPr dirty="0"/>
          </a:p>
        </p:txBody>
      </p:sp>
      <p:sp>
        <p:nvSpPr>
          <p:cNvPr id="488" name="Google Shape;488;p33"/>
          <p:cNvSpPr txBox="1">
            <a:spLocks noGrp="1"/>
          </p:cNvSpPr>
          <p:nvPr>
            <p:ph type="subTitle" idx="3"/>
          </p:nvPr>
        </p:nvSpPr>
        <p:spPr>
          <a:xfrm>
            <a:off x="3835305" y="4025924"/>
            <a:ext cx="2367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Point of view how business intelligence tool can contribute to effective decision-making</a:t>
            </a:r>
            <a:endParaRPr dirty="0"/>
          </a:p>
        </p:txBody>
      </p:sp>
      <p:sp>
        <p:nvSpPr>
          <p:cNvPr id="489" name="Google Shape;489;p33"/>
          <p:cNvSpPr txBox="1">
            <a:spLocks noGrp="1"/>
          </p:cNvSpPr>
          <p:nvPr>
            <p:ph type="subTitle" idx="6"/>
          </p:nvPr>
        </p:nvSpPr>
        <p:spPr>
          <a:xfrm>
            <a:off x="3835305" y="3601015"/>
            <a:ext cx="2367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Point of View</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EAF06-891E-4D7D-A75A-DF2CA4153DA6}"/>
              </a:ext>
            </a:extLst>
          </p:cNvPr>
          <p:cNvSpPr txBox="1"/>
          <p:nvPr/>
        </p:nvSpPr>
        <p:spPr>
          <a:xfrm>
            <a:off x="1783080" y="1965960"/>
            <a:ext cx="6438900" cy="707886"/>
          </a:xfrm>
          <a:prstGeom prst="rect">
            <a:avLst/>
          </a:prstGeom>
          <a:noFill/>
        </p:spPr>
        <p:txBody>
          <a:bodyPr wrap="square" rtlCol="0">
            <a:spAutoFit/>
          </a:bodyPr>
          <a:lstStyle/>
          <a:p>
            <a:r>
              <a:rPr lang="en-US" sz="4000" dirty="0">
                <a:latin typeface="Elsie" panose="020B0604020202020204" charset="0"/>
                <a:cs typeface="Krub" panose="00000500000000000000" pitchFamily="2" charset="-34"/>
              </a:rPr>
              <a:t>Thank you for listening!</a:t>
            </a:r>
          </a:p>
        </p:txBody>
      </p:sp>
    </p:spTree>
    <p:extLst>
      <p:ext uri="{BB962C8B-B14F-4D97-AF65-F5344CB8AC3E}">
        <p14:creationId xmlns:p14="http://schemas.microsoft.com/office/powerpoint/2010/main" val="82279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p:nvPr/>
        </p:nvSpPr>
        <p:spPr>
          <a:xfrm>
            <a:off x="2007650" y="2152073"/>
            <a:ext cx="1104810" cy="1083814"/>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txBox="1">
            <a:spLocks noGrp="1"/>
          </p:cNvSpPr>
          <p:nvPr>
            <p:ph type="title"/>
          </p:nvPr>
        </p:nvSpPr>
        <p:spPr>
          <a:xfrm>
            <a:off x="3268075" y="1884025"/>
            <a:ext cx="43602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a:t>
            </a:r>
            <a:endParaRPr sz="6000" dirty="0"/>
          </a:p>
        </p:txBody>
      </p:sp>
      <p:sp>
        <p:nvSpPr>
          <p:cNvPr id="496" name="Google Shape;496;p34"/>
          <p:cNvSpPr txBox="1">
            <a:spLocks noGrp="1"/>
          </p:cNvSpPr>
          <p:nvPr>
            <p:ph type="title" idx="2"/>
          </p:nvPr>
        </p:nvSpPr>
        <p:spPr>
          <a:xfrm>
            <a:off x="2007600" y="2205475"/>
            <a:ext cx="110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7" name="Google Shape;497;p34"/>
          <p:cNvSpPr txBox="1">
            <a:spLocks noGrp="1"/>
          </p:cNvSpPr>
          <p:nvPr>
            <p:ph type="subTitle" idx="1"/>
          </p:nvPr>
        </p:nvSpPr>
        <p:spPr>
          <a:xfrm>
            <a:off x="3268075" y="2917500"/>
            <a:ext cx="4134000" cy="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Define</a:t>
            </a:r>
            <a:r>
              <a:rPr lang="fr-FR" dirty="0"/>
              <a:t>, </a:t>
            </a:r>
            <a:r>
              <a:rPr lang="fr-FR" dirty="0" err="1"/>
              <a:t>example</a:t>
            </a:r>
            <a:r>
              <a:rPr lang="fr-FR" dirty="0"/>
              <a:t>, BI techniques, BI </a:t>
            </a:r>
            <a:r>
              <a:rPr lang="fr-FR" dirty="0" err="1"/>
              <a:t>tools</a:t>
            </a:r>
            <a:endParaRPr lang="fr-FR" dirty="0"/>
          </a:p>
        </p:txBody>
      </p:sp>
      <p:grpSp>
        <p:nvGrpSpPr>
          <p:cNvPr id="498" name="Google Shape;498;p34"/>
          <p:cNvGrpSpPr/>
          <p:nvPr/>
        </p:nvGrpSpPr>
        <p:grpSpPr>
          <a:xfrm>
            <a:off x="14821745" y="-11272284"/>
            <a:ext cx="7434631" cy="3914060"/>
            <a:chOff x="14821745" y="-11272284"/>
            <a:chExt cx="7434631" cy="3914060"/>
          </a:xfrm>
        </p:grpSpPr>
        <p:sp>
          <p:nvSpPr>
            <p:cNvPr id="499" name="Google Shape;499;p34"/>
            <p:cNvSpPr/>
            <p:nvPr/>
          </p:nvSpPr>
          <p:spPr>
            <a:xfrm rot="-9601055" flipH="1">
              <a:off x="14844252" y="-10500299"/>
              <a:ext cx="4686734" cy="957378"/>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rot="-9475604" flipH="1">
              <a:off x="15600829" y="-9913101"/>
              <a:ext cx="6644215" cy="1356161"/>
            </a:xfrm>
            <a:custGeom>
              <a:avLst/>
              <a:gdLst/>
              <a:ahLst/>
              <a:cxnLst/>
              <a:rect l="l" t="t" r="r" b="b"/>
              <a:pathLst>
                <a:path w="136365" h="27835" fill="none" extrusionOk="0">
                  <a:moveTo>
                    <a:pt x="0" y="13010"/>
                  </a:moveTo>
                  <a:cubicBezTo>
                    <a:pt x="6170" y="9172"/>
                    <a:pt x="11503" y="5279"/>
                    <a:pt x="25316" y="4202"/>
                  </a:cubicBezTo>
                  <a:cubicBezTo>
                    <a:pt x="31309" y="3542"/>
                    <a:pt x="36819" y="5081"/>
                    <a:pt x="49432" y="4476"/>
                  </a:cubicBezTo>
                  <a:cubicBezTo>
                    <a:pt x="62046" y="3883"/>
                    <a:pt x="72504" y="1"/>
                    <a:pt x="92420" y="2662"/>
                  </a:cubicBezTo>
                  <a:cubicBezTo>
                    <a:pt x="112336" y="5323"/>
                    <a:pt x="124620" y="16144"/>
                    <a:pt x="136365" y="27834"/>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0" name="Google Shape;1280;p60"/>
          <p:cNvGrpSpPr/>
          <p:nvPr/>
        </p:nvGrpSpPr>
        <p:grpSpPr>
          <a:xfrm>
            <a:off x="4960533" y="1264237"/>
            <a:ext cx="3603600" cy="2905305"/>
            <a:chOff x="4517850" y="1119097"/>
            <a:chExt cx="3603600" cy="2905305"/>
          </a:xfrm>
        </p:grpSpPr>
        <p:sp>
          <p:nvSpPr>
            <p:cNvPr id="1281" name="Google Shape;1281;p60"/>
            <p:cNvSpPr/>
            <p:nvPr/>
          </p:nvSpPr>
          <p:spPr>
            <a:xfrm>
              <a:off x="5928510" y="3429516"/>
              <a:ext cx="7821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4517850" y="1119097"/>
              <a:ext cx="3603600" cy="2442300"/>
            </a:xfrm>
            <a:prstGeom prst="roundRect">
              <a:avLst>
                <a:gd name="adj" fmla="val 8895"/>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5112386" y="3718103"/>
              <a:ext cx="2414400" cy="3063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6219475" y="3242196"/>
              <a:ext cx="200350" cy="196543"/>
            </a:xfrm>
            <a:custGeom>
              <a:avLst/>
              <a:gdLst/>
              <a:ahLst/>
              <a:cxnLst/>
              <a:rect l="l" t="t" r="r" b="b"/>
              <a:pathLst>
                <a:path w="59144" h="58020" extrusionOk="0">
                  <a:moveTo>
                    <a:pt x="31702" y="0"/>
                  </a:moveTo>
                  <a:cubicBezTo>
                    <a:pt x="29499" y="0"/>
                    <a:pt x="27306" y="220"/>
                    <a:pt x="25123" y="569"/>
                  </a:cubicBezTo>
                  <a:cubicBezTo>
                    <a:pt x="22713" y="940"/>
                    <a:pt x="20279" y="1357"/>
                    <a:pt x="17892" y="1890"/>
                  </a:cubicBezTo>
                  <a:cubicBezTo>
                    <a:pt x="14230" y="2724"/>
                    <a:pt x="11357" y="4879"/>
                    <a:pt x="8993" y="7707"/>
                  </a:cubicBezTo>
                  <a:cubicBezTo>
                    <a:pt x="4891" y="12620"/>
                    <a:pt x="2550" y="18367"/>
                    <a:pt x="997" y="24509"/>
                  </a:cubicBezTo>
                  <a:cubicBezTo>
                    <a:pt x="372" y="26942"/>
                    <a:pt x="1" y="29422"/>
                    <a:pt x="24" y="31971"/>
                  </a:cubicBezTo>
                  <a:cubicBezTo>
                    <a:pt x="140" y="38020"/>
                    <a:pt x="1971" y="43489"/>
                    <a:pt x="5632" y="48310"/>
                  </a:cubicBezTo>
                  <a:cubicBezTo>
                    <a:pt x="8854" y="52597"/>
                    <a:pt x="12979" y="55633"/>
                    <a:pt x="18217" y="56977"/>
                  </a:cubicBezTo>
                  <a:cubicBezTo>
                    <a:pt x="20047" y="57441"/>
                    <a:pt x="21994" y="57603"/>
                    <a:pt x="23871" y="57904"/>
                  </a:cubicBezTo>
                  <a:cubicBezTo>
                    <a:pt x="24103" y="57950"/>
                    <a:pt x="24335" y="57997"/>
                    <a:pt x="24567" y="58020"/>
                  </a:cubicBezTo>
                  <a:lnTo>
                    <a:pt x="28506" y="58020"/>
                  </a:lnTo>
                  <a:cubicBezTo>
                    <a:pt x="29294" y="57950"/>
                    <a:pt x="30082" y="57881"/>
                    <a:pt x="30847" y="57765"/>
                  </a:cubicBezTo>
                  <a:cubicBezTo>
                    <a:pt x="37104" y="57023"/>
                    <a:pt x="43107" y="55448"/>
                    <a:pt x="48622" y="52365"/>
                  </a:cubicBezTo>
                  <a:cubicBezTo>
                    <a:pt x="52400" y="50233"/>
                    <a:pt x="54926" y="47058"/>
                    <a:pt x="56247" y="42910"/>
                  </a:cubicBezTo>
                  <a:cubicBezTo>
                    <a:pt x="57220" y="39827"/>
                    <a:pt x="58287" y="36768"/>
                    <a:pt x="58820" y="33547"/>
                  </a:cubicBezTo>
                  <a:cubicBezTo>
                    <a:pt x="58935" y="32898"/>
                    <a:pt x="59028" y="32226"/>
                    <a:pt x="59144" y="31577"/>
                  </a:cubicBezTo>
                  <a:lnTo>
                    <a:pt x="59144" y="28588"/>
                  </a:lnTo>
                  <a:cubicBezTo>
                    <a:pt x="59028" y="27800"/>
                    <a:pt x="58912" y="26988"/>
                    <a:pt x="58796" y="26200"/>
                  </a:cubicBezTo>
                  <a:cubicBezTo>
                    <a:pt x="58171" y="21728"/>
                    <a:pt x="56525" y="17649"/>
                    <a:pt x="54069" y="13871"/>
                  </a:cubicBezTo>
                  <a:cubicBezTo>
                    <a:pt x="52238" y="11113"/>
                    <a:pt x="50222" y="8495"/>
                    <a:pt x="47788" y="6224"/>
                  </a:cubicBezTo>
                  <a:cubicBezTo>
                    <a:pt x="44219" y="2886"/>
                    <a:pt x="40071" y="801"/>
                    <a:pt x="35204" y="198"/>
                  </a:cubicBezTo>
                  <a:cubicBezTo>
                    <a:pt x="34034" y="62"/>
                    <a:pt x="32867" y="0"/>
                    <a:pt x="31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0"/>
          <p:cNvSpPr txBox="1">
            <a:spLocks noGrp="1"/>
          </p:cNvSpPr>
          <p:nvPr>
            <p:ph type="title"/>
          </p:nvPr>
        </p:nvSpPr>
        <p:spPr>
          <a:xfrm>
            <a:off x="666018" y="568897"/>
            <a:ext cx="3087300" cy="110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None/>
            </a:pPr>
            <a:r>
              <a:rPr lang="en" dirty="0"/>
              <a:t>What is BI?</a:t>
            </a:r>
            <a:endParaRPr dirty="0"/>
          </a:p>
        </p:txBody>
      </p:sp>
      <p:sp>
        <p:nvSpPr>
          <p:cNvPr id="1287" name="Google Shape;1287;p60"/>
          <p:cNvSpPr txBox="1">
            <a:spLocks noGrp="1"/>
          </p:cNvSpPr>
          <p:nvPr>
            <p:ph type="subTitle" idx="1"/>
          </p:nvPr>
        </p:nvSpPr>
        <p:spPr>
          <a:xfrm>
            <a:off x="57434" y="1370163"/>
            <a:ext cx="4729415" cy="2893863"/>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600" dirty="0">
                <a:effectLst/>
                <a:latin typeface="Krub" panose="00000500000000000000" pitchFamily="2" charset="-34"/>
                <a:ea typeface="Segoe UI Historic" panose="020B0502040204020203" pitchFamily="34" charset="0"/>
                <a:cs typeface="Krub" panose="00000500000000000000" pitchFamily="2" charset="-34"/>
              </a:rPr>
              <a:t>Utilizing software and services, business intelligence (BI) transforms data into insightful knowledge that affects a company's strategic and tactical business decisions. BI tools retrieve and analyze data sets in order to provide users with insights into the condition of the business. Analysis results are then shown as reports, summaries, dashboards, graphs, charts, and maps.</a:t>
            </a:r>
          </a:p>
        </p:txBody>
      </p:sp>
      <p:pic>
        <p:nvPicPr>
          <p:cNvPr id="10" name="Picture 4" descr="List of 12 Leading Business Intelligence Tools: Why Invest In A BI  Solution? | CompareCamp.com">
            <a:extLst>
              <a:ext uri="{FF2B5EF4-FFF2-40B4-BE49-F238E27FC236}">
                <a16:creationId xmlns:a16="http://schemas.microsoft.com/office/drawing/2014/main" id="{3C84F832-C9C8-422D-A27B-196FB4EB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999" y="1142497"/>
            <a:ext cx="4245501" cy="2627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title"/>
          </p:nvPr>
        </p:nvSpPr>
        <p:spPr>
          <a:xfrm>
            <a:off x="1988820" y="140416"/>
            <a:ext cx="4572000" cy="841800"/>
          </a:xfrm>
          <a:prstGeom prst="rect">
            <a:avLst/>
          </a:prstGeom>
        </p:spPr>
        <p:txBody>
          <a:bodyPr spcFirstLastPara="1" wrap="square" lIns="91425" tIns="91425" rIns="91425" bIns="91425" anchor="b" anchorCtr="0">
            <a:noAutofit/>
          </a:bodyPr>
          <a:lstStyle/>
          <a:p>
            <a:pPr lvl="1"/>
            <a:r>
              <a:rPr lang="en-US" sz="3000" dirty="0"/>
              <a:t>Real examples of how to apply BI on business</a:t>
            </a:r>
          </a:p>
        </p:txBody>
      </p:sp>
      <p:sp>
        <p:nvSpPr>
          <p:cNvPr id="507" name="Google Shape;507;p35"/>
          <p:cNvSpPr txBox="1">
            <a:spLocks noGrp="1"/>
          </p:cNvSpPr>
          <p:nvPr>
            <p:ph type="subTitle" idx="1"/>
          </p:nvPr>
        </p:nvSpPr>
        <p:spPr>
          <a:xfrm>
            <a:off x="4572000" y="698311"/>
            <a:ext cx="4586515" cy="1339200"/>
          </a:xfrm>
          <a:prstGeom prst="rect">
            <a:avLst/>
          </a:prstGeom>
        </p:spPr>
        <p:txBody>
          <a:bodyPr spcFirstLastPara="1" wrap="square" lIns="91425" tIns="91425" rIns="91425" bIns="91425" anchor="t" anchorCtr="0">
            <a:noAutofit/>
          </a:bodyPr>
          <a:lstStyle/>
          <a:p>
            <a:pPr marL="0" marR="0" algn="just">
              <a:spcBef>
                <a:spcPts val="0"/>
              </a:spcBef>
              <a:spcAft>
                <a:spcPts val="0"/>
              </a:spcAft>
            </a:pPr>
            <a:r>
              <a:rPr lang="en-US" sz="1200" b="1" dirty="0">
                <a:effectLst/>
                <a:latin typeface="Krub" panose="00000500000000000000" pitchFamily="2" charset="-34"/>
                <a:ea typeface="SimSun" panose="02010600030101010101" pitchFamily="2" charset="-122"/>
                <a:cs typeface="Krub" panose="00000500000000000000" pitchFamily="2" charset="-34"/>
              </a:rPr>
              <a:t> </a:t>
            </a:r>
            <a:endParaRPr lang="en-US" sz="1400" dirty="0">
              <a:effectLst/>
              <a:latin typeface="Krub" panose="00000500000000000000" pitchFamily="2" charset="-34"/>
              <a:ea typeface="SimSun" panose="02010600030101010101" pitchFamily="2" charset="-122"/>
              <a:cs typeface="Krub" panose="00000500000000000000" pitchFamily="2" charset="-34"/>
            </a:endParaRPr>
          </a:p>
          <a:p>
            <a:pPr marL="0" marR="0" algn="just">
              <a:spcBef>
                <a:spcPts val="0"/>
              </a:spcBef>
              <a:spcAft>
                <a:spcPts val="0"/>
              </a:spcAft>
            </a:pPr>
            <a:r>
              <a:rPr lang="en-US" sz="1200" b="1" dirty="0">
                <a:effectLst/>
                <a:latin typeface="Krub" panose="00000500000000000000" pitchFamily="2" charset="-34"/>
                <a:ea typeface="SimSun" panose="02010600030101010101" pitchFamily="2" charset="-122"/>
                <a:cs typeface="Krub" panose="00000500000000000000" pitchFamily="2" charset="-34"/>
              </a:rPr>
              <a:t>Reddit eliminates a data bottleneck </a:t>
            </a:r>
          </a:p>
          <a:p>
            <a:pPr marL="0" marR="0" algn="just">
              <a:spcBef>
                <a:spcPts val="0"/>
              </a:spcBef>
              <a:spcAft>
                <a:spcPts val="0"/>
              </a:spcAft>
            </a:pPr>
            <a:r>
              <a:rPr lang="en-US" sz="1200" dirty="0">
                <a:effectLst/>
                <a:latin typeface="Krub" panose="00000500000000000000" pitchFamily="2" charset="-34"/>
                <a:ea typeface="SimSun" panose="02010600030101010101" pitchFamily="2" charset="-122"/>
                <a:cs typeface="Krub" panose="00000500000000000000" pitchFamily="2" charset="-34"/>
              </a:rPr>
              <a:t>Reddit didn’t originally plan on everyone using their business intelligence tool, but because </a:t>
            </a:r>
            <a:r>
              <a:rPr lang="en-US" sz="1200" dirty="0" err="1">
                <a:effectLst/>
                <a:latin typeface="Krub" panose="00000500000000000000" pitchFamily="2" charset="-34"/>
                <a:ea typeface="SimSun" panose="02010600030101010101" pitchFamily="2" charset="-122"/>
                <a:cs typeface="Krub" panose="00000500000000000000" pitchFamily="2" charset="-34"/>
              </a:rPr>
              <a:t>Chartio</a:t>
            </a:r>
            <a:r>
              <a:rPr lang="en-US" sz="1200" dirty="0">
                <a:effectLst/>
                <a:latin typeface="Krub" panose="00000500000000000000" pitchFamily="2" charset="-34"/>
                <a:ea typeface="SimSun" panose="02010600030101010101" pitchFamily="2" charset="-122"/>
                <a:cs typeface="Krub" panose="00000500000000000000" pitchFamily="2" charset="-34"/>
              </a:rPr>
              <a:t> was so easy to use, they kept getting requests from employees to query data on their own. The end result was a culture of data democracy like </a:t>
            </a:r>
            <a:r>
              <a:rPr lang="en-US" sz="1200" dirty="0" err="1">
                <a:effectLst/>
                <a:latin typeface="Krub" panose="00000500000000000000" pitchFamily="2" charset="-34"/>
                <a:ea typeface="SimSun" panose="02010600030101010101" pitchFamily="2" charset="-122"/>
                <a:cs typeface="Krub" panose="00000500000000000000" pitchFamily="2" charset="-34"/>
              </a:rPr>
              <a:t>DataRobot</a:t>
            </a:r>
            <a:r>
              <a:rPr lang="en-US" sz="1200" dirty="0">
                <a:effectLst/>
                <a:latin typeface="Krub" panose="00000500000000000000" pitchFamily="2" charset="-34"/>
                <a:ea typeface="SimSun" panose="02010600030101010101" pitchFamily="2" charset="-122"/>
                <a:cs typeface="Krub" panose="00000500000000000000" pitchFamily="2" charset="-34"/>
              </a:rPr>
              <a:t>, but through a “grassroots” progression.</a:t>
            </a:r>
          </a:p>
          <a:p>
            <a:pPr marL="0" marR="0" algn="just">
              <a:spcBef>
                <a:spcPts val="0"/>
              </a:spcBef>
              <a:spcAft>
                <a:spcPts val="0"/>
              </a:spcAft>
            </a:pPr>
            <a:r>
              <a:rPr lang="en-US" sz="1200" dirty="0">
                <a:effectLst/>
                <a:latin typeface="Krub" panose="00000500000000000000" pitchFamily="2" charset="-34"/>
                <a:ea typeface="SimSun" panose="02010600030101010101" pitchFamily="2" charset="-122"/>
                <a:cs typeface="Krub" panose="00000500000000000000" pitchFamily="2" charset="-34"/>
              </a:rPr>
              <a:t> </a:t>
            </a:r>
          </a:p>
          <a:p>
            <a:pPr marL="0" marR="0" algn="just">
              <a:spcBef>
                <a:spcPts val="0"/>
              </a:spcBef>
              <a:spcAft>
                <a:spcPts val="0"/>
              </a:spcAft>
            </a:pPr>
            <a:r>
              <a:rPr lang="en-US" sz="1200" dirty="0">
                <a:effectLst/>
                <a:latin typeface="Krub" panose="00000500000000000000" pitchFamily="2" charset="-34"/>
                <a:ea typeface="SimSun" panose="02010600030101010101" pitchFamily="2" charset="-122"/>
                <a:cs typeface="Krub" panose="00000500000000000000" pitchFamily="2" charset="-34"/>
              </a:rPr>
              <a:t>Once they gave access to the rest of the company, the sales team became some of the biggest BI enthusiasts, using it to analyze Reddit’s huge data set in real time to identify when brands or products got mentioned among the 2-million-plus communities. They use </a:t>
            </a:r>
            <a:r>
              <a:rPr lang="en-US" sz="1200" dirty="0" err="1">
                <a:effectLst/>
                <a:latin typeface="Krub" panose="00000500000000000000" pitchFamily="2" charset="-34"/>
                <a:ea typeface="SimSun" panose="02010600030101010101" pitchFamily="2" charset="-122"/>
                <a:cs typeface="Krub" panose="00000500000000000000" pitchFamily="2" charset="-34"/>
              </a:rPr>
              <a:t>Chartio</a:t>
            </a:r>
            <a:r>
              <a:rPr lang="en-US" sz="1200" dirty="0">
                <a:effectLst/>
                <a:latin typeface="Krub" panose="00000500000000000000" pitchFamily="2" charset="-34"/>
                <a:ea typeface="SimSun" panose="02010600030101010101" pitchFamily="2" charset="-122"/>
                <a:cs typeface="Krub" panose="00000500000000000000" pitchFamily="2" charset="-34"/>
              </a:rPr>
              <a:t> and Google </a:t>
            </a:r>
            <a:r>
              <a:rPr lang="en-US" sz="1200" dirty="0" err="1">
                <a:effectLst/>
                <a:latin typeface="Krub" panose="00000500000000000000" pitchFamily="2" charset="-34"/>
                <a:ea typeface="SimSun" panose="02010600030101010101" pitchFamily="2" charset="-122"/>
                <a:cs typeface="Krub" panose="00000500000000000000" pitchFamily="2" charset="-34"/>
              </a:rPr>
              <a:t>BigQuery</a:t>
            </a:r>
            <a:r>
              <a:rPr lang="en-US" sz="1200" dirty="0">
                <a:effectLst/>
                <a:latin typeface="Krub" panose="00000500000000000000" pitchFamily="2" charset="-34"/>
                <a:ea typeface="SimSun" panose="02010600030101010101" pitchFamily="2" charset="-122"/>
                <a:cs typeface="Krub" panose="00000500000000000000" pitchFamily="2" charset="-34"/>
              </a:rPr>
              <a:t> to create graphs and visualizations showing how brands can naturally enter the discussions happening every day on Reddit.</a:t>
            </a:r>
          </a:p>
          <a:p>
            <a:pPr marL="0" marR="0" algn="just">
              <a:spcBef>
                <a:spcPts val="0"/>
              </a:spcBef>
              <a:spcAft>
                <a:spcPts val="0"/>
              </a:spcAft>
            </a:pPr>
            <a:r>
              <a:rPr lang="en-US" sz="1200" dirty="0">
                <a:effectLst/>
                <a:latin typeface="Krub" panose="00000500000000000000" pitchFamily="2" charset="-34"/>
                <a:ea typeface="SimSun" panose="02010600030101010101" pitchFamily="2" charset="-122"/>
                <a:cs typeface="Krub" panose="00000500000000000000" pitchFamily="2" charset="-34"/>
              </a:rPr>
              <a:t> </a:t>
            </a:r>
          </a:p>
          <a:p>
            <a:pPr marL="0" marR="0" algn="just">
              <a:spcBef>
                <a:spcPts val="0"/>
              </a:spcBef>
              <a:spcAft>
                <a:spcPts val="0"/>
              </a:spcAft>
            </a:pPr>
            <a:r>
              <a:rPr lang="en-US" sz="1200" dirty="0">
                <a:effectLst/>
                <a:latin typeface="Krub" panose="00000500000000000000" pitchFamily="2" charset="-34"/>
                <a:ea typeface="SimSun" panose="02010600030101010101" pitchFamily="2" charset="-122"/>
                <a:cs typeface="Krub" panose="00000500000000000000" pitchFamily="2" charset="-34"/>
              </a:rPr>
              <a:t>This kind of insight never would have happened if the bottleneck stayed in place. It also wouldn’t have happened without a culture of data democracy. As Justin Bassett, data scientist at Reddit, says: “More people are making discoveries and uncovering answers they couldn’t have found on their own before,” later adding, “Sales have increased dramatically.”</a:t>
            </a:r>
          </a:p>
          <a:p>
            <a:pPr marL="0" marR="0">
              <a:spcBef>
                <a:spcPts val="0"/>
              </a:spcBef>
              <a:spcAft>
                <a:spcPts val="0"/>
              </a:spcAft>
            </a:pPr>
            <a:endParaRPr lang="en-US" sz="1200" dirty="0">
              <a:effectLst/>
              <a:latin typeface="Krub" panose="00000500000000000000" pitchFamily="2" charset="-34"/>
              <a:ea typeface="Segoe UI Historic" panose="020B0502040204020203" pitchFamily="34" charset="0"/>
              <a:cs typeface="Krub" panose="00000500000000000000" pitchFamily="2" charset="-34"/>
            </a:endParaRPr>
          </a:p>
        </p:txBody>
      </p:sp>
      <p:pic>
        <p:nvPicPr>
          <p:cNvPr id="7170" name="Picture 2" descr="I/O is no longer the bottleneck : r/programming">
            <a:extLst>
              <a:ext uri="{FF2B5EF4-FFF2-40B4-BE49-F238E27FC236}">
                <a16:creationId xmlns:a16="http://schemas.microsoft.com/office/drawing/2014/main" id="{73D215ED-7DB7-42AC-8783-EE166E0E1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 y="1723126"/>
            <a:ext cx="4455884" cy="2828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cxnSp>
        <p:nvCxnSpPr>
          <p:cNvPr id="512" name="Google Shape;512;p36"/>
          <p:cNvCxnSpPr/>
          <p:nvPr/>
        </p:nvCxnSpPr>
        <p:spPr>
          <a:xfrm>
            <a:off x="2035325" y="2462129"/>
            <a:ext cx="0" cy="572700"/>
          </a:xfrm>
          <a:prstGeom prst="straightConnector1">
            <a:avLst/>
          </a:prstGeom>
          <a:noFill/>
          <a:ln w="9525" cap="flat" cmpd="sng">
            <a:solidFill>
              <a:schemeClr val="dk1"/>
            </a:solidFill>
            <a:prstDash val="solid"/>
            <a:round/>
            <a:headEnd type="none" w="med" len="med"/>
            <a:tailEnd type="oval" w="med" len="med"/>
          </a:ln>
        </p:spPr>
      </p:cxnSp>
      <p:cxnSp>
        <p:nvCxnSpPr>
          <p:cNvPr id="513" name="Google Shape;513;p36"/>
          <p:cNvCxnSpPr/>
          <p:nvPr/>
        </p:nvCxnSpPr>
        <p:spPr>
          <a:xfrm>
            <a:off x="4572000" y="2462726"/>
            <a:ext cx="0" cy="572700"/>
          </a:xfrm>
          <a:prstGeom prst="straightConnector1">
            <a:avLst/>
          </a:prstGeom>
          <a:noFill/>
          <a:ln w="9525" cap="flat" cmpd="sng">
            <a:solidFill>
              <a:schemeClr val="dk1"/>
            </a:solidFill>
            <a:prstDash val="solid"/>
            <a:round/>
            <a:headEnd type="none" w="med" len="med"/>
            <a:tailEnd type="oval" w="med" len="med"/>
          </a:ln>
        </p:spPr>
      </p:cxnSp>
      <p:cxnSp>
        <p:nvCxnSpPr>
          <p:cNvPr id="514" name="Google Shape;514;p36"/>
          <p:cNvCxnSpPr/>
          <p:nvPr/>
        </p:nvCxnSpPr>
        <p:spPr>
          <a:xfrm>
            <a:off x="7108563" y="2462129"/>
            <a:ext cx="0" cy="572700"/>
          </a:xfrm>
          <a:prstGeom prst="straightConnector1">
            <a:avLst/>
          </a:prstGeom>
          <a:noFill/>
          <a:ln w="9525" cap="flat" cmpd="sng">
            <a:solidFill>
              <a:schemeClr val="dk1"/>
            </a:solidFill>
            <a:prstDash val="solid"/>
            <a:round/>
            <a:headEnd type="none" w="med" len="med"/>
            <a:tailEnd type="oval" w="med" len="med"/>
          </a:ln>
        </p:spPr>
      </p:cxnSp>
      <p:pic>
        <p:nvPicPr>
          <p:cNvPr id="515" name="Google Shape;515;p36"/>
          <p:cNvPicPr preferRelativeResize="0"/>
          <p:nvPr/>
        </p:nvPicPr>
        <p:blipFill>
          <a:blip r:embed="rId3">
            <a:alphaModFix amt="60000"/>
          </a:blip>
          <a:stretch>
            <a:fillRect/>
          </a:stretch>
        </p:blipFill>
        <p:spPr>
          <a:xfrm rot="5400000" flipH="1">
            <a:off x="1636599" y="1380612"/>
            <a:ext cx="797450" cy="1539125"/>
          </a:xfrm>
          <a:prstGeom prst="rect">
            <a:avLst/>
          </a:prstGeom>
          <a:noFill/>
          <a:ln>
            <a:noFill/>
          </a:ln>
        </p:spPr>
      </p:pic>
      <p:pic>
        <p:nvPicPr>
          <p:cNvPr id="516" name="Google Shape;516;p36"/>
          <p:cNvPicPr preferRelativeResize="0"/>
          <p:nvPr/>
        </p:nvPicPr>
        <p:blipFill>
          <a:blip r:embed="rId3">
            <a:alphaModFix amt="60000"/>
          </a:blip>
          <a:stretch>
            <a:fillRect/>
          </a:stretch>
        </p:blipFill>
        <p:spPr>
          <a:xfrm rot="5400000" flipH="1">
            <a:off x="6709950" y="1380612"/>
            <a:ext cx="797450" cy="1539125"/>
          </a:xfrm>
          <a:prstGeom prst="rect">
            <a:avLst/>
          </a:prstGeom>
          <a:noFill/>
          <a:ln>
            <a:noFill/>
          </a:ln>
        </p:spPr>
      </p:pic>
      <p:pic>
        <p:nvPicPr>
          <p:cNvPr id="517" name="Google Shape;517;p36"/>
          <p:cNvPicPr preferRelativeResize="0"/>
          <p:nvPr/>
        </p:nvPicPr>
        <p:blipFill>
          <a:blip r:embed="rId3">
            <a:alphaModFix amt="60000"/>
          </a:blip>
          <a:stretch>
            <a:fillRect/>
          </a:stretch>
        </p:blipFill>
        <p:spPr>
          <a:xfrm rot="5400000" flipH="1">
            <a:off x="4173275" y="1380612"/>
            <a:ext cx="797450" cy="1539125"/>
          </a:xfrm>
          <a:prstGeom prst="rect">
            <a:avLst/>
          </a:prstGeom>
          <a:noFill/>
          <a:ln>
            <a:noFill/>
          </a:ln>
        </p:spPr>
      </p:pic>
      <p:sp>
        <p:nvSpPr>
          <p:cNvPr id="518" name="Google Shape;51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BI techniques:</a:t>
            </a:r>
          </a:p>
        </p:txBody>
      </p:sp>
      <p:sp>
        <p:nvSpPr>
          <p:cNvPr id="519" name="Google Shape;519;p36"/>
          <p:cNvSpPr/>
          <p:nvPr/>
        </p:nvSpPr>
        <p:spPr>
          <a:xfrm>
            <a:off x="1539425" y="1852853"/>
            <a:ext cx="991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dk1"/>
                </a:solidFill>
                <a:latin typeface="Elsie"/>
                <a:ea typeface="Elsie"/>
                <a:cs typeface="Elsie"/>
                <a:sym typeface="Elsie"/>
              </a:rPr>
              <a:t>1</a:t>
            </a:r>
            <a:endParaRPr sz="2400" dirty="0">
              <a:solidFill>
                <a:schemeClr val="dk1"/>
              </a:solidFill>
              <a:latin typeface="Elsie"/>
              <a:ea typeface="Elsie"/>
              <a:cs typeface="Elsie"/>
              <a:sym typeface="Elsie"/>
            </a:endParaRPr>
          </a:p>
        </p:txBody>
      </p:sp>
      <p:sp>
        <p:nvSpPr>
          <p:cNvPr id="520" name="Google Shape;520;p36"/>
          <p:cNvSpPr/>
          <p:nvPr/>
        </p:nvSpPr>
        <p:spPr>
          <a:xfrm>
            <a:off x="4076100" y="1852853"/>
            <a:ext cx="991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dk1"/>
                </a:solidFill>
                <a:latin typeface="Elsie"/>
                <a:ea typeface="Elsie"/>
                <a:cs typeface="Elsie"/>
                <a:sym typeface="Elsie"/>
              </a:rPr>
              <a:t>2</a:t>
            </a:r>
            <a:endParaRPr sz="2400" dirty="0">
              <a:solidFill>
                <a:schemeClr val="dk1"/>
              </a:solidFill>
              <a:latin typeface="Elsie"/>
              <a:ea typeface="Elsie"/>
              <a:cs typeface="Elsie"/>
              <a:sym typeface="Elsie"/>
            </a:endParaRPr>
          </a:p>
        </p:txBody>
      </p:sp>
      <p:sp>
        <p:nvSpPr>
          <p:cNvPr id="521" name="Google Shape;521;p36"/>
          <p:cNvSpPr/>
          <p:nvPr/>
        </p:nvSpPr>
        <p:spPr>
          <a:xfrm>
            <a:off x="6612775" y="1852853"/>
            <a:ext cx="991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Elsie"/>
                <a:ea typeface="Elsie"/>
                <a:cs typeface="Elsie"/>
                <a:sym typeface="Elsie"/>
              </a:rPr>
              <a:t>3</a:t>
            </a:r>
            <a:endParaRPr sz="2400" dirty="0">
              <a:solidFill>
                <a:schemeClr val="dk1"/>
              </a:solidFill>
              <a:latin typeface="Elsie"/>
              <a:ea typeface="Elsie"/>
              <a:cs typeface="Elsie"/>
              <a:sym typeface="Elsie"/>
            </a:endParaRPr>
          </a:p>
        </p:txBody>
      </p:sp>
      <p:sp>
        <p:nvSpPr>
          <p:cNvPr id="522" name="Google Shape;522;p36"/>
          <p:cNvSpPr txBox="1"/>
          <p:nvPr/>
        </p:nvSpPr>
        <p:spPr>
          <a:xfrm flipH="1">
            <a:off x="967325" y="3354325"/>
            <a:ext cx="2139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dk1"/>
                </a:solidFill>
                <a:latin typeface="Elsie"/>
                <a:ea typeface="Elsie"/>
                <a:cs typeface="Elsie"/>
                <a:sym typeface="Elsie"/>
              </a:rPr>
              <a:t>Collection techniques</a:t>
            </a:r>
          </a:p>
        </p:txBody>
      </p:sp>
      <p:sp>
        <p:nvSpPr>
          <p:cNvPr id="523" name="Google Shape;523;p36"/>
          <p:cNvSpPr txBox="1"/>
          <p:nvPr/>
        </p:nvSpPr>
        <p:spPr>
          <a:xfrm flipH="1">
            <a:off x="963725" y="3792203"/>
            <a:ext cx="21432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Krub"/>
                <a:ea typeface="Krub"/>
                <a:cs typeface="Krub"/>
                <a:sym typeface="Krub"/>
              </a:rPr>
              <a:t>Cleansing, labeling…</a:t>
            </a:r>
          </a:p>
        </p:txBody>
      </p:sp>
      <p:sp>
        <p:nvSpPr>
          <p:cNvPr id="524" name="Google Shape;524;p36"/>
          <p:cNvSpPr txBox="1"/>
          <p:nvPr/>
        </p:nvSpPr>
        <p:spPr>
          <a:xfrm flipH="1">
            <a:off x="3504000" y="3350261"/>
            <a:ext cx="2139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dk1"/>
                </a:solidFill>
                <a:latin typeface="Elsie"/>
                <a:ea typeface="Elsie"/>
                <a:cs typeface="Elsie"/>
                <a:sym typeface="Elsie"/>
              </a:rPr>
              <a:t>Analysis techniques</a:t>
            </a:r>
            <a:endParaRPr sz="2400" dirty="0">
              <a:solidFill>
                <a:schemeClr val="dk1"/>
              </a:solidFill>
              <a:latin typeface="Elsie"/>
              <a:ea typeface="Elsie"/>
              <a:cs typeface="Elsie"/>
              <a:sym typeface="Elsie"/>
            </a:endParaRPr>
          </a:p>
        </p:txBody>
      </p:sp>
      <p:sp>
        <p:nvSpPr>
          <p:cNvPr id="525" name="Google Shape;525;p36"/>
          <p:cNvSpPr txBox="1"/>
          <p:nvPr/>
        </p:nvSpPr>
        <p:spPr>
          <a:xfrm flipH="1">
            <a:off x="3500400" y="3788135"/>
            <a:ext cx="21432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Krub"/>
                <a:ea typeface="Krub"/>
                <a:cs typeface="Krub"/>
                <a:sym typeface="Krub"/>
              </a:rPr>
              <a:t>R</a:t>
            </a:r>
            <a:r>
              <a:rPr lang="en" dirty="0">
                <a:solidFill>
                  <a:schemeClr val="dk1"/>
                </a:solidFill>
                <a:latin typeface="Krub"/>
                <a:ea typeface="Krub"/>
                <a:cs typeface="Krub"/>
                <a:sym typeface="Krub"/>
              </a:rPr>
              <a:t>eport, queries, dashboards..</a:t>
            </a:r>
            <a:endParaRPr dirty="0">
              <a:solidFill>
                <a:schemeClr val="dk1"/>
              </a:solidFill>
              <a:latin typeface="Krub"/>
              <a:ea typeface="Krub"/>
              <a:cs typeface="Krub"/>
              <a:sym typeface="Krub"/>
            </a:endParaRPr>
          </a:p>
        </p:txBody>
      </p:sp>
      <p:sp>
        <p:nvSpPr>
          <p:cNvPr id="526" name="Google Shape;526;p36"/>
          <p:cNvSpPr txBox="1"/>
          <p:nvPr/>
        </p:nvSpPr>
        <p:spPr>
          <a:xfrm flipH="1">
            <a:off x="6040675" y="3439669"/>
            <a:ext cx="2139600" cy="50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400" dirty="0">
                <a:solidFill>
                  <a:schemeClr val="dk1"/>
                </a:solidFill>
                <a:latin typeface="Elsie"/>
                <a:ea typeface="Elsie"/>
                <a:cs typeface="Elsie"/>
                <a:sym typeface="Elsie"/>
              </a:rPr>
              <a:t>Analytic</a:t>
            </a:r>
            <a:r>
              <a:rPr lang="en" sz="2400" dirty="0">
                <a:solidFill>
                  <a:schemeClr val="dk1"/>
                </a:solidFill>
                <a:latin typeface="Elsie"/>
                <a:ea typeface="Elsie"/>
                <a:cs typeface="Elsie"/>
                <a:sym typeface="Elsie"/>
              </a:rPr>
              <a:t> techniques</a:t>
            </a:r>
            <a:endParaRPr sz="2400" dirty="0">
              <a:solidFill>
                <a:schemeClr val="dk1"/>
              </a:solidFill>
              <a:latin typeface="Elsie"/>
              <a:ea typeface="Elsie"/>
              <a:cs typeface="Elsie"/>
              <a:sym typeface="Elsie"/>
            </a:endParaRPr>
          </a:p>
        </p:txBody>
      </p:sp>
      <p:sp>
        <p:nvSpPr>
          <p:cNvPr id="527" name="Google Shape;527;p36"/>
          <p:cNvSpPr txBox="1"/>
          <p:nvPr/>
        </p:nvSpPr>
        <p:spPr>
          <a:xfrm flipH="1">
            <a:off x="6037075" y="3877543"/>
            <a:ext cx="21432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Krub"/>
                <a:ea typeface="Krub"/>
                <a:cs typeface="Krub"/>
                <a:sym typeface="Krub"/>
              </a:rPr>
              <a:t>Regression, machine learning</a:t>
            </a:r>
            <a:endParaRPr dirty="0">
              <a:solidFill>
                <a:schemeClr val="dk1"/>
              </a:solidFill>
              <a:latin typeface="Krub"/>
              <a:ea typeface="Krub"/>
              <a:cs typeface="Krub"/>
              <a:sym typeface="Krub"/>
            </a:endParaRPr>
          </a:p>
        </p:txBody>
      </p:sp>
      <p:cxnSp>
        <p:nvCxnSpPr>
          <p:cNvPr id="528" name="Google Shape;528;p36"/>
          <p:cNvCxnSpPr>
            <a:stCxn id="515" idx="0"/>
            <a:endCxn id="520" idx="0"/>
          </p:cNvCxnSpPr>
          <p:nvPr/>
        </p:nvCxnSpPr>
        <p:spPr>
          <a:xfrm rot="10800000" flipH="1">
            <a:off x="2804886" y="1852875"/>
            <a:ext cx="1767000" cy="297300"/>
          </a:xfrm>
          <a:prstGeom prst="curvedConnector4">
            <a:avLst>
              <a:gd name="adj1" fmla="val 35971"/>
              <a:gd name="adj2" fmla="val 180103"/>
            </a:avLst>
          </a:prstGeom>
          <a:noFill/>
          <a:ln w="9525" cap="flat" cmpd="sng">
            <a:solidFill>
              <a:schemeClr val="dk1"/>
            </a:solidFill>
            <a:prstDash val="solid"/>
            <a:round/>
            <a:headEnd type="none" w="med" len="med"/>
            <a:tailEnd type="none" w="med" len="med"/>
          </a:ln>
        </p:spPr>
      </p:cxnSp>
      <p:cxnSp>
        <p:nvCxnSpPr>
          <p:cNvPr id="529" name="Google Shape;529;p36"/>
          <p:cNvCxnSpPr>
            <a:stCxn id="517" idx="0"/>
            <a:endCxn id="521" idx="0"/>
          </p:cNvCxnSpPr>
          <p:nvPr/>
        </p:nvCxnSpPr>
        <p:spPr>
          <a:xfrm rot="10800000" flipH="1">
            <a:off x="5341563" y="1852875"/>
            <a:ext cx="1767000" cy="297300"/>
          </a:xfrm>
          <a:prstGeom prst="curvedConnector4">
            <a:avLst>
              <a:gd name="adj1" fmla="val 35971"/>
              <a:gd name="adj2" fmla="val 180103"/>
            </a:avLst>
          </a:prstGeom>
          <a:noFill/>
          <a:ln w="9525" cap="flat" cmpd="sng">
            <a:solidFill>
              <a:schemeClr val="dk1"/>
            </a:solidFill>
            <a:prstDash val="solid"/>
            <a:round/>
            <a:headEnd type="none" w="med" len="med"/>
            <a:tailEnd type="none" w="med" len="med"/>
          </a:ln>
        </p:spPr>
      </p:cxnSp>
      <p:cxnSp>
        <p:nvCxnSpPr>
          <p:cNvPr id="530" name="Google Shape;530;p36"/>
          <p:cNvCxnSpPr>
            <a:stCxn id="516" idx="0"/>
          </p:cNvCxnSpPr>
          <p:nvPr/>
        </p:nvCxnSpPr>
        <p:spPr>
          <a:xfrm rot="10800000" flipH="1">
            <a:off x="7878238" y="1614075"/>
            <a:ext cx="1295700" cy="536100"/>
          </a:xfrm>
          <a:prstGeom prst="curvedConnector3">
            <a:avLst>
              <a:gd name="adj1" fmla="val 50000"/>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Professional &amp; Elegant Boho Watercolor Brushtrokes MK Plan by Slidesgo">
  <a:themeElements>
    <a:clrScheme name="Simple Light">
      <a:dk1>
        <a:srgbClr val="453121"/>
      </a:dk1>
      <a:lt1>
        <a:srgbClr val="F7F3E7"/>
      </a:lt1>
      <a:dk2>
        <a:srgbClr val="FAE2CB"/>
      </a:dk2>
      <a:lt2>
        <a:srgbClr val="FFAE96"/>
      </a:lt2>
      <a:accent1>
        <a:srgbClr val="FFC9B8"/>
      </a:accent1>
      <a:accent2>
        <a:srgbClr val="C1B3AD"/>
      </a:accent2>
      <a:accent3>
        <a:srgbClr val="FFFFFF"/>
      </a:accent3>
      <a:accent4>
        <a:srgbClr val="FFFFFF"/>
      </a:accent4>
      <a:accent5>
        <a:srgbClr val="FFFFFF"/>
      </a:accent5>
      <a:accent6>
        <a:srgbClr val="FFFFFF"/>
      </a:accent6>
      <a:hlink>
        <a:srgbClr val="453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3285</Words>
  <Application>Microsoft Office PowerPoint</Application>
  <PresentationFormat>On-screen Show (16:9)</PresentationFormat>
  <Paragraphs>212</Paragraphs>
  <Slides>50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Inter Medium</vt:lpstr>
      <vt:lpstr>Arial</vt:lpstr>
      <vt:lpstr>Elsie</vt:lpstr>
      <vt:lpstr>Wingdings</vt:lpstr>
      <vt:lpstr>Segoe UI Historic</vt:lpstr>
      <vt:lpstr>Krub</vt:lpstr>
      <vt:lpstr>Times New Roman</vt:lpstr>
      <vt:lpstr>Calibri</vt:lpstr>
      <vt:lpstr>Professional &amp; Elegant Boho Watercolor Brushtrokes MK Plan by Slidesgo</vt:lpstr>
      <vt:lpstr>PowerPoint Presentation</vt:lpstr>
      <vt:lpstr>PowerPoint Presentation</vt:lpstr>
      <vt:lpstr>Bussiness Inteligence</vt:lpstr>
      <vt:lpstr>Dang Q.Huy</vt:lpstr>
      <vt:lpstr>01</vt:lpstr>
      <vt:lpstr>BI</vt:lpstr>
      <vt:lpstr>What is BI?</vt:lpstr>
      <vt:lpstr>Real examples of how to apply BI on business</vt:lpstr>
      <vt:lpstr>BI techniques:</vt:lpstr>
      <vt:lpstr>Collection techniques </vt:lpstr>
      <vt:lpstr>Collection techniques </vt:lpstr>
      <vt:lpstr>PowerPoint Presentation</vt:lpstr>
      <vt:lpstr>Analysis Techniques </vt:lpstr>
      <vt:lpstr>PowerPoint Presentation</vt:lpstr>
      <vt:lpstr>Example of Analysis Techniques </vt:lpstr>
      <vt:lpstr>Analytic techniques </vt:lpstr>
      <vt:lpstr>Analytic techniques </vt:lpstr>
      <vt:lpstr>Analytic techniques </vt:lpstr>
      <vt:lpstr>What is BI tool?</vt:lpstr>
      <vt:lpstr>BI tools</vt:lpstr>
      <vt:lpstr>Programming tools  (Python)</vt:lpstr>
      <vt:lpstr>Programming tools  (Python)</vt:lpstr>
      <vt:lpstr>Data visualization tool?</vt:lpstr>
      <vt:lpstr>Tableau</vt:lpstr>
      <vt:lpstr>Power BI</vt:lpstr>
      <vt:lpstr>Data warehouse tools (Exel)</vt:lpstr>
      <vt:lpstr>Demonstration about BI</vt:lpstr>
      <vt:lpstr>PowerPoint Presentation</vt:lpstr>
      <vt:lpstr>PowerPoint Presentation</vt:lpstr>
      <vt:lpstr>PowerPoint Presentation</vt:lpstr>
      <vt:lpstr>PowerPoint Presentation</vt:lpstr>
      <vt:lpstr>PowerPoint Presentation</vt:lpstr>
      <vt:lpstr>Chart rating and total tag of restaurants</vt:lpstr>
      <vt:lpstr>Chart rating of restaurants</vt:lpstr>
      <vt:lpstr>Chart rating and Price Range of restaurants</vt:lpstr>
      <vt:lpstr>Name and tags of restaurant</vt:lpstr>
      <vt:lpstr>Category and Rating</vt:lpstr>
      <vt:lpstr>Chart about delivery of restaurants</vt:lpstr>
      <vt:lpstr>PowerPoint Presentation</vt:lpstr>
      <vt:lpstr>Explain dashboard</vt:lpstr>
      <vt:lpstr>PowerPoint Presentation</vt:lpstr>
      <vt:lpstr>Explain dashboard</vt:lpstr>
      <vt:lpstr>Point of View</vt:lpstr>
      <vt:lpstr>PowerPoint Presentation</vt:lpstr>
      <vt:lpstr>Evaluate how they can use BI tools for extend their target audience and make them more competitive within the market.</vt:lpstr>
      <vt:lpstr>Legal Issues</vt:lpstr>
      <vt:lpstr>Purpose of use information</vt:lpstr>
      <vt:lpstr>Legal policies used by the restaurant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Bussiness Inteligence</dc:title>
  <dc:creator>hps</dc:creator>
  <cp:lastModifiedBy>Dương Hoàng</cp:lastModifiedBy>
  <cp:revision>27</cp:revision>
  <dcterms:modified xsi:type="dcterms:W3CDTF">2023-01-14T16:36:38Z</dcterms:modified>
</cp:coreProperties>
</file>